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5" r:id="rId3"/>
    <p:sldId id="267" r:id="rId4"/>
    <p:sldId id="257" r:id="rId5"/>
    <p:sldId id="269" r:id="rId6"/>
    <p:sldId id="258" r:id="rId7"/>
    <p:sldId id="270" r:id="rId8"/>
    <p:sldId id="273" r:id="rId9"/>
    <p:sldId id="272" r:id="rId10"/>
    <p:sldId id="274" r:id="rId11"/>
    <p:sldId id="275" r:id="rId12"/>
    <p:sldId id="276" r:id="rId13"/>
    <p:sldId id="259" r:id="rId14"/>
    <p:sldId id="278" r:id="rId15"/>
    <p:sldId id="279" r:id="rId16"/>
    <p:sldId id="280" r:id="rId17"/>
    <p:sldId id="281" r:id="rId18"/>
    <p:sldId id="282" r:id="rId19"/>
    <p:sldId id="283" r:id="rId20"/>
    <p:sldId id="284" r:id="rId21"/>
    <p:sldId id="285" r:id="rId22"/>
    <p:sldId id="286" r:id="rId23"/>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2" d="100"/>
          <a:sy n="52" d="100"/>
        </p:scale>
        <p:origin x="-1434"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R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RS"/>
          </a:p>
        </p:txBody>
      </p:sp>
      <p:sp>
        <p:nvSpPr>
          <p:cNvPr id="4" name="Date Placeholder 3"/>
          <p:cNvSpPr>
            <a:spLocks noGrp="1"/>
          </p:cNvSpPr>
          <p:nvPr>
            <p:ph type="dt" sz="half" idx="10"/>
          </p:nvPr>
        </p:nvSpPr>
        <p:spPr/>
        <p:txBody>
          <a:bodyPr/>
          <a:lstStyle/>
          <a:p>
            <a:fld id="{5256BD69-BFA3-4F41-8C95-D9F4A5B32139}" type="datetimeFigureOut">
              <a:rPr lang="sr-Latn-RS" smtClean="0"/>
              <a:pPr/>
              <a:t>1.10.2020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30C309DB-74FB-4EAC-92B0-99776F8607BF}" type="slidenum">
              <a:rPr lang="sr-Latn-RS" smtClean="0"/>
              <a:pPr/>
              <a:t>‹#›</a:t>
            </a:fld>
            <a:endParaRPr lang="sr-Latn-RS"/>
          </a:p>
        </p:txBody>
      </p:sp>
    </p:spTree>
    <p:extLst>
      <p:ext uri="{BB962C8B-B14F-4D97-AF65-F5344CB8AC3E}">
        <p14:creationId xmlns="" xmlns:p14="http://schemas.microsoft.com/office/powerpoint/2010/main" val="3688288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5256BD69-BFA3-4F41-8C95-D9F4A5B32139}" type="datetimeFigureOut">
              <a:rPr lang="sr-Latn-RS" smtClean="0"/>
              <a:pPr/>
              <a:t>1.10.2020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30C309DB-74FB-4EAC-92B0-99776F8607BF}" type="slidenum">
              <a:rPr lang="sr-Latn-RS" smtClean="0"/>
              <a:pPr/>
              <a:t>‹#›</a:t>
            </a:fld>
            <a:endParaRPr lang="sr-Latn-RS"/>
          </a:p>
        </p:txBody>
      </p:sp>
    </p:spTree>
    <p:extLst>
      <p:ext uri="{BB962C8B-B14F-4D97-AF65-F5344CB8AC3E}">
        <p14:creationId xmlns="" xmlns:p14="http://schemas.microsoft.com/office/powerpoint/2010/main" val="3534617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5256BD69-BFA3-4F41-8C95-D9F4A5B32139}" type="datetimeFigureOut">
              <a:rPr lang="sr-Latn-RS" smtClean="0"/>
              <a:pPr/>
              <a:t>1.10.2020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30C309DB-74FB-4EAC-92B0-99776F8607BF}" type="slidenum">
              <a:rPr lang="sr-Latn-RS" smtClean="0"/>
              <a:pPr/>
              <a:t>‹#›</a:t>
            </a:fld>
            <a:endParaRPr lang="sr-Latn-RS"/>
          </a:p>
        </p:txBody>
      </p:sp>
    </p:spTree>
    <p:extLst>
      <p:ext uri="{BB962C8B-B14F-4D97-AF65-F5344CB8AC3E}">
        <p14:creationId xmlns="" xmlns:p14="http://schemas.microsoft.com/office/powerpoint/2010/main" val="4223537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5256BD69-BFA3-4F41-8C95-D9F4A5B32139}" type="datetimeFigureOut">
              <a:rPr lang="sr-Latn-RS" smtClean="0"/>
              <a:pPr/>
              <a:t>1.10.2020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30C309DB-74FB-4EAC-92B0-99776F8607BF}" type="slidenum">
              <a:rPr lang="sr-Latn-RS" smtClean="0"/>
              <a:pPr/>
              <a:t>‹#›</a:t>
            </a:fld>
            <a:endParaRPr lang="sr-Latn-RS"/>
          </a:p>
        </p:txBody>
      </p:sp>
    </p:spTree>
    <p:extLst>
      <p:ext uri="{BB962C8B-B14F-4D97-AF65-F5344CB8AC3E}">
        <p14:creationId xmlns="" xmlns:p14="http://schemas.microsoft.com/office/powerpoint/2010/main" val="1669008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56BD69-BFA3-4F41-8C95-D9F4A5B32139}" type="datetimeFigureOut">
              <a:rPr lang="sr-Latn-RS" smtClean="0"/>
              <a:pPr/>
              <a:t>1.10.2020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30C309DB-74FB-4EAC-92B0-99776F8607BF}" type="slidenum">
              <a:rPr lang="sr-Latn-RS" smtClean="0"/>
              <a:pPr/>
              <a:t>‹#›</a:t>
            </a:fld>
            <a:endParaRPr lang="sr-Latn-RS"/>
          </a:p>
        </p:txBody>
      </p:sp>
    </p:spTree>
    <p:extLst>
      <p:ext uri="{BB962C8B-B14F-4D97-AF65-F5344CB8AC3E}">
        <p14:creationId xmlns="" xmlns:p14="http://schemas.microsoft.com/office/powerpoint/2010/main" val="4136438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p:txBody>
          <a:bodyPr/>
          <a:lstStyle/>
          <a:p>
            <a:fld id="{5256BD69-BFA3-4F41-8C95-D9F4A5B32139}" type="datetimeFigureOut">
              <a:rPr lang="sr-Latn-RS" smtClean="0"/>
              <a:pPr/>
              <a:t>1.10.2020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30C309DB-74FB-4EAC-92B0-99776F8607BF}" type="slidenum">
              <a:rPr lang="sr-Latn-RS" smtClean="0"/>
              <a:pPr/>
              <a:t>‹#›</a:t>
            </a:fld>
            <a:endParaRPr lang="sr-Latn-RS"/>
          </a:p>
        </p:txBody>
      </p:sp>
    </p:spTree>
    <p:extLst>
      <p:ext uri="{BB962C8B-B14F-4D97-AF65-F5344CB8AC3E}">
        <p14:creationId xmlns="" xmlns:p14="http://schemas.microsoft.com/office/powerpoint/2010/main" val="1867604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p:txBody>
          <a:bodyPr/>
          <a:lstStyle/>
          <a:p>
            <a:fld id="{5256BD69-BFA3-4F41-8C95-D9F4A5B32139}" type="datetimeFigureOut">
              <a:rPr lang="sr-Latn-RS" smtClean="0"/>
              <a:pPr/>
              <a:t>1.10.2020</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30C309DB-74FB-4EAC-92B0-99776F8607BF}" type="slidenum">
              <a:rPr lang="sr-Latn-RS" smtClean="0"/>
              <a:pPr/>
              <a:t>‹#›</a:t>
            </a:fld>
            <a:endParaRPr lang="sr-Latn-RS"/>
          </a:p>
        </p:txBody>
      </p:sp>
    </p:spTree>
    <p:extLst>
      <p:ext uri="{BB962C8B-B14F-4D97-AF65-F5344CB8AC3E}">
        <p14:creationId xmlns="" xmlns:p14="http://schemas.microsoft.com/office/powerpoint/2010/main" val="287772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Date Placeholder 2"/>
          <p:cNvSpPr>
            <a:spLocks noGrp="1"/>
          </p:cNvSpPr>
          <p:nvPr>
            <p:ph type="dt" sz="half" idx="10"/>
          </p:nvPr>
        </p:nvSpPr>
        <p:spPr/>
        <p:txBody>
          <a:bodyPr/>
          <a:lstStyle/>
          <a:p>
            <a:fld id="{5256BD69-BFA3-4F41-8C95-D9F4A5B32139}" type="datetimeFigureOut">
              <a:rPr lang="sr-Latn-RS" smtClean="0"/>
              <a:pPr/>
              <a:t>1.10.2020</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30C309DB-74FB-4EAC-92B0-99776F8607BF}" type="slidenum">
              <a:rPr lang="sr-Latn-RS" smtClean="0"/>
              <a:pPr/>
              <a:t>‹#›</a:t>
            </a:fld>
            <a:endParaRPr lang="sr-Latn-RS"/>
          </a:p>
        </p:txBody>
      </p:sp>
    </p:spTree>
    <p:extLst>
      <p:ext uri="{BB962C8B-B14F-4D97-AF65-F5344CB8AC3E}">
        <p14:creationId xmlns="" xmlns:p14="http://schemas.microsoft.com/office/powerpoint/2010/main" val="3336262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56BD69-BFA3-4F41-8C95-D9F4A5B32139}" type="datetimeFigureOut">
              <a:rPr lang="sr-Latn-RS" smtClean="0"/>
              <a:pPr/>
              <a:t>1.10.2020</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30C309DB-74FB-4EAC-92B0-99776F8607BF}" type="slidenum">
              <a:rPr lang="sr-Latn-RS" smtClean="0"/>
              <a:pPr/>
              <a:t>‹#›</a:t>
            </a:fld>
            <a:endParaRPr lang="sr-Latn-RS"/>
          </a:p>
        </p:txBody>
      </p:sp>
    </p:spTree>
    <p:extLst>
      <p:ext uri="{BB962C8B-B14F-4D97-AF65-F5344CB8AC3E}">
        <p14:creationId xmlns="" xmlns:p14="http://schemas.microsoft.com/office/powerpoint/2010/main" val="2532522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56BD69-BFA3-4F41-8C95-D9F4A5B32139}" type="datetimeFigureOut">
              <a:rPr lang="sr-Latn-RS" smtClean="0"/>
              <a:pPr/>
              <a:t>1.10.2020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30C309DB-74FB-4EAC-92B0-99776F8607BF}" type="slidenum">
              <a:rPr lang="sr-Latn-RS" smtClean="0"/>
              <a:pPr/>
              <a:t>‹#›</a:t>
            </a:fld>
            <a:endParaRPr lang="sr-Latn-RS"/>
          </a:p>
        </p:txBody>
      </p:sp>
    </p:spTree>
    <p:extLst>
      <p:ext uri="{BB962C8B-B14F-4D97-AF65-F5344CB8AC3E}">
        <p14:creationId xmlns="" xmlns:p14="http://schemas.microsoft.com/office/powerpoint/2010/main" val="2081221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R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56BD69-BFA3-4F41-8C95-D9F4A5B32139}" type="datetimeFigureOut">
              <a:rPr lang="sr-Latn-RS" smtClean="0"/>
              <a:pPr/>
              <a:t>1.10.2020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30C309DB-74FB-4EAC-92B0-99776F8607BF}" type="slidenum">
              <a:rPr lang="sr-Latn-RS" smtClean="0"/>
              <a:pPr/>
              <a:t>‹#›</a:t>
            </a:fld>
            <a:endParaRPr lang="sr-Latn-RS"/>
          </a:p>
        </p:txBody>
      </p:sp>
    </p:spTree>
    <p:extLst>
      <p:ext uri="{BB962C8B-B14F-4D97-AF65-F5344CB8AC3E}">
        <p14:creationId xmlns="" xmlns:p14="http://schemas.microsoft.com/office/powerpoint/2010/main" val="1980727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R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56BD69-BFA3-4F41-8C95-D9F4A5B32139}" type="datetimeFigureOut">
              <a:rPr lang="sr-Latn-RS" smtClean="0"/>
              <a:pPr/>
              <a:t>1.10.2020</a:t>
            </a:fld>
            <a:endParaRPr lang="sr-Latn-R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C309DB-74FB-4EAC-92B0-99776F8607BF}" type="slidenum">
              <a:rPr lang="sr-Latn-RS" smtClean="0"/>
              <a:pPr/>
              <a:t>‹#›</a:t>
            </a:fld>
            <a:endParaRPr lang="sr-Latn-RS"/>
          </a:p>
        </p:txBody>
      </p:sp>
    </p:spTree>
    <p:extLst>
      <p:ext uri="{BB962C8B-B14F-4D97-AF65-F5344CB8AC3E}">
        <p14:creationId xmlns="" xmlns:p14="http://schemas.microsoft.com/office/powerpoint/2010/main" val="2528029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0" y="1371600"/>
            <a:ext cx="9144000" cy="5486400"/>
          </a:xfrm>
        </p:spPr>
        <p:txBody>
          <a:bodyPr>
            <a:normAutofit/>
          </a:bodyPr>
          <a:lstStyle/>
          <a:p>
            <a:pPr marL="0" indent="0" algn="ctr">
              <a:buNone/>
            </a:pPr>
            <a:r>
              <a:rPr lang="sr-Cyrl-RS" sz="2400" dirty="0" smtClean="0">
                <a:solidFill>
                  <a:schemeClr val="tx1"/>
                </a:solidFill>
                <a:latin typeface="Calibri" pitchFamily="34" charset="0"/>
              </a:rPr>
              <a:t>Основне струковне студије</a:t>
            </a:r>
            <a:endParaRPr lang="en-US" sz="2400" dirty="0" smtClean="0">
              <a:solidFill>
                <a:schemeClr val="tx1"/>
              </a:solidFill>
              <a:latin typeface="Calibri" pitchFamily="34" charset="0"/>
            </a:endParaRPr>
          </a:p>
          <a:p>
            <a:pPr marL="0" indent="0" algn="ctr">
              <a:buNone/>
            </a:pPr>
            <a:r>
              <a:rPr lang="sr-Cyrl-RS" sz="2400" b="1" dirty="0"/>
              <a:t>Б</a:t>
            </a:r>
            <a:r>
              <a:rPr lang="sr-Cyrl-RS" sz="2400" b="1" dirty="0" smtClean="0">
                <a:solidFill>
                  <a:schemeClr val="tx1"/>
                </a:solidFill>
              </a:rPr>
              <a:t>иохемија</a:t>
            </a:r>
          </a:p>
          <a:p>
            <a:pPr marL="0" indent="0" algn="ctr">
              <a:buNone/>
            </a:pPr>
            <a:r>
              <a:rPr lang="sr-Cyrl-RS" sz="2000" dirty="0" smtClean="0">
                <a:solidFill>
                  <a:schemeClr val="tx1"/>
                </a:solidFill>
              </a:rPr>
              <a:t>3. модул, 15. наставна јединица</a:t>
            </a:r>
            <a:endParaRPr lang="sr-Cyrl-RS" sz="2000" dirty="0">
              <a:solidFill>
                <a:schemeClr val="tx1"/>
              </a:solidFill>
            </a:endParaRPr>
          </a:p>
          <a:p>
            <a:endParaRPr lang="sr-Cyrl-RS" dirty="0" smtClean="0">
              <a:solidFill>
                <a:schemeClr val="tx1"/>
              </a:solidFill>
            </a:endParaRPr>
          </a:p>
          <a:p>
            <a:pPr marL="0" indent="0" algn="ctr">
              <a:buNone/>
            </a:pPr>
            <a:r>
              <a:rPr lang="sr-Cyrl-RS" b="1" dirty="0" smtClean="0">
                <a:solidFill>
                  <a:srgbClr val="C00000"/>
                </a:solidFill>
              </a:rPr>
              <a:t>Врсте биолошког материјала. Фазе биохемијског испитивања и утицај физиолошких фактора на резултате биохемијских анализа</a:t>
            </a:r>
          </a:p>
          <a:p>
            <a:pPr marL="0" indent="0" algn="ctr">
              <a:buNone/>
            </a:pPr>
            <a:endParaRPr lang="sr-Cyrl-RS" sz="2400" b="1" dirty="0" smtClean="0">
              <a:solidFill>
                <a:srgbClr val="C00000"/>
              </a:solidFill>
            </a:endParaRPr>
          </a:p>
          <a:p>
            <a:endParaRPr lang="en-US" sz="2400" dirty="0"/>
          </a:p>
        </p:txBody>
      </p:sp>
      <p:pic>
        <p:nvPicPr>
          <p:cNvPr id="8" name="Picture 7" descr="E:\DOKUMENTI\Nimda dokumenti\memo grb.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914400" y="228600"/>
            <a:ext cx="73152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13715810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91264" cy="850106"/>
          </a:xfrm>
          <a:solidFill>
            <a:srgbClr val="C00000"/>
          </a:solidFill>
        </p:spPr>
        <p:txBody>
          <a:bodyPr>
            <a:normAutofit fontScale="90000"/>
          </a:bodyPr>
          <a:lstStyle/>
          <a:p>
            <a:r>
              <a:rPr lang="sr-Cyrl-RS" sz="3200" dirty="0">
                <a:solidFill>
                  <a:schemeClr val="bg1"/>
                </a:solidFill>
                <a:latin typeface="+mn-lt"/>
              </a:rPr>
              <a:t>Утицај физиолошких фактора на резултате биохемијских анализа</a:t>
            </a:r>
            <a:endParaRPr lang="sr-Latn-RS" sz="3200" dirty="0">
              <a:solidFill>
                <a:schemeClr val="bg1"/>
              </a:solidFill>
              <a:latin typeface="+mn-lt"/>
            </a:endParaRPr>
          </a:p>
        </p:txBody>
      </p:sp>
      <p:sp>
        <p:nvSpPr>
          <p:cNvPr id="2" name="Content Placeholder 1"/>
          <p:cNvSpPr>
            <a:spLocks noGrp="1"/>
          </p:cNvSpPr>
          <p:nvPr>
            <p:ph idx="1"/>
          </p:nvPr>
        </p:nvSpPr>
        <p:spPr/>
        <p:txBody>
          <a:bodyPr>
            <a:normAutofit/>
          </a:bodyPr>
          <a:lstStyle/>
          <a:p>
            <a:r>
              <a:rPr lang="sr-Cyrl-RS" sz="2400" dirty="0"/>
              <a:t>Најчешћи извор грешака у лабораторијском тестирању дешава се у преаналитичкој фази (око 2/3 свих грешака</a:t>
            </a:r>
            <a:r>
              <a:rPr lang="sr-Cyrl-RS" sz="2400" dirty="0" smtClean="0"/>
              <a:t>)</a:t>
            </a:r>
          </a:p>
          <a:p>
            <a:r>
              <a:rPr lang="sr-Cyrl-RS" sz="2400" dirty="0"/>
              <a:t>Преаналитички фактори који утичу на резултате лабораторијских анализа могу бити физиолошки и методолошки. Физиолошки фактори уичу на биохемијски састав телесних течности, док се методолошки чиниоци односе на поступак узимања узорка и третман узорка пре </a:t>
            </a:r>
            <a:r>
              <a:rPr lang="sr-Cyrl-RS" sz="2400" dirty="0" smtClean="0"/>
              <a:t>анализе</a:t>
            </a:r>
          </a:p>
          <a:p>
            <a:r>
              <a:rPr lang="sr-Cyrl-RS" sz="2400" dirty="0"/>
              <a:t>Биолошки фактори могу бити променљиви и непроменљиви, односно краткотрајни и дуготрајни</a:t>
            </a:r>
            <a:endParaRPr lang="sr-Latn-RS" sz="2400" dirty="0"/>
          </a:p>
        </p:txBody>
      </p:sp>
    </p:spTree>
    <p:extLst>
      <p:ext uri="{BB962C8B-B14F-4D97-AF65-F5344CB8AC3E}">
        <p14:creationId xmlns="" xmlns:p14="http://schemas.microsoft.com/office/powerpoint/2010/main" val="30571487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 xmlns:p14="http://schemas.microsoft.com/office/powerpoint/2010/main" val="1880813573"/>
              </p:ext>
            </p:extLst>
          </p:nvPr>
        </p:nvGraphicFramePr>
        <p:xfrm>
          <a:off x="539552" y="1052736"/>
          <a:ext cx="8136904" cy="4968555"/>
        </p:xfrm>
        <a:graphic>
          <a:graphicData uri="http://schemas.openxmlformats.org/drawingml/2006/table">
            <a:tbl>
              <a:tblPr firstRow="1" firstCol="1" bandRow="1"/>
              <a:tblGrid>
                <a:gridCol w="4068452"/>
                <a:gridCol w="4068452"/>
              </a:tblGrid>
              <a:tr h="969360">
                <a:tc gridSpan="2">
                  <a:txBody>
                    <a:bodyPr/>
                    <a:lstStyle/>
                    <a:p>
                      <a:pPr>
                        <a:lnSpc>
                          <a:spcPct val="115000"/>
                        </a:lnSpc>
                        <a:spcAft>
                          <a:spcPts val="0"/>
                        </a:spcAft>
                      </a:pPr>
                      <a:r>
                        <a:rPr lang="sr-Cyrl-RS" sz="1400" dirty="0">
                          <a:effectLst/>
                          <a:latin typeface="Arial"/>
                          <a:ea typeface="Calibri"/>
                          <a:cs typeface="Times New Roman"/>
                        </a:rPr>
                        <a:t> </a:t>
                      </a:r>
                      <a:endParaRPr lang="sr-Latn-RS" sz="2400" dirty="0">
                        <a:effectLst/>
                        <a:latin typeface="+mn-lt"/>
                        <a:ea typeface="Calibri"/>
                        <a:cs typeface="Times New Roman"/>
                      </a:endParaRPr>
                    </a:p>
                    <a:p>
                      <a:pPr algn="ctr">
                        <a:lnSpc>
                          <a:spcPct val="115000"/>
                        </a:lnSpc>
                        <a:spcAft>
                          <a:spcPts val="0"/>
                        </a:spcAft>
                      </a:pPr>
                      <a:r>
                        <a:rPr lang="sr-Cyrl-RS" sz="2400" dirty="0">
                          <a:solidFill>
                            <a:schemeClr val="bg1"/>
                          </a:solidFill>
                          <a:effectLst/>
                          <a:latin typeface="+mn-lt"/>
                          <a:ea typeface="Calibri"/>
                          <a:cs typeface="Times New Roman"/>
                        </a:rPr>
                        <a:t>Дуготрајни биолошки фактори</a:t>
                      </a:r>
                      <a:endParaRPr lang="sr-Latn-RS" sz="2400" dirty="0">
                        <a:solidFill>
                          <a:schemeClr val="bg1"/>
                        </a:solidFill>
                        <a:effectLst/>
                        <a:latin typeface="+mn-lt"/>
                        <a:ea typeface="Calibri"/>
                        <a:cs typeface="Times New Roman"/>
                      </a:endParaRPr>
                    </a:p>
                    <a:p>
                      <a:pPr>
                        <a:lnSpc>
                          <a:spcPct val="115000"/>
                        </a:lnSpc>
                        <a:spcAft>
                          <a:spcPts val="0"/>
                        </a:spcAft>
                      </a:pPr>
                      <a:r>
                        <a:rPr lang="sr-Cyrl-RS" sz="1400" dirty="0">
                          <a:effectLst/>
                          <a:latin typeface="Arial"/>
                          <a:ea typeface="Calibri"/>
                          <a:cs typeface="Times New Roman"/>
                        </a:rPr>
                        <a:t> </a:t>
                      </a:r>
                      <a:endParaRPr lang="sr-Latn-RS" sz="14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hMerge="1">
                  <a:txBody>
                    <a:bodyPr/>
                    <a:lstStyle/>
                    <a:p>
                      <a:endParaRPr lang="sr-Latn-RS"/>
                    </a:p>
                  </a:txBody>
                  <a:tcPr/>
                </a:tc>
              </a:tr>
              <a:tr h="1052588">
                <a:tc>
                  <a:txBody>
                    <a:bodyPr/>
                    <a:lstStyle/>
                    <a:p>
                      <a:pPr>
                        <a:lnSpc>
                          <a:spcPct val="115000"/>
                        </a:lnSpc>
                        <a:spcAft>
                          <a:spcPts val="0"/>
                        </a:spcAft>
                      </a:pPr>
                      <a:r>
                        <a:rPr lang="sr-Cyrl-RS" sz="1800" dirty="0">
                          <a:effectLst/>
                          <a:latin typeface="+mn-lt"/>
                          <a:ea typeface="Calibri"/>
                          <a:cs typeface="Times New Roman"/>
                        </a:rPr>
                        <a:t>Генетски</a:t>
                      </a:r>
                      <a:endParaRPr lang="sr-Latn-RS" sz="18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sr-Cyrl-RS" sz="1800" dirty="0">
                          <a:effectLst/>
                          <a:latin typeface="+mn-lt"/>
                          <a:ea typeface="Calibri"/>
                          <a:cs typeface="Times New Roman"/>
                        </a:rPr>
                        <a:t>Пол, раса, наследне грешке, склоност према болести</a:t>
                      </a:r>
                      <a:endParaRPr lang="sr-Latn-RS" sz="18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9360">
                <a:tc>
                  <a:txBody>
                    <a:bodyPr/>
                    <a:lstStyle/>
                    <a:p>
                      <a:pPr>
                        <a:lnSpc>
                          <a:spcPct val="115000"/>
                        </a:lnSpc>
                        <a:spcAft>
                          <a:spcPts val="0"/>
                        </a:spcAft>
                      </a:pPr>
                      <a:r>
                        <a:rPr lang="sr-Cyrl-RS" sz="1800" dirty="0">
                          <a:effectLst/>
                          <a:latin typeface="+mn-lt"/>
                          <a:ea typeface="Calibri"/>
                          <a:cs typeface="Times New Roman"/>
                        </a:rPr>
                        <a:t> </a:t>
                      </a:r>
                      <a:endParaRPr lang="sr-Latn-RS" sz="1800" dirty="0">
                        <a:effectLst/>
                        <a:latin typeface="+mn-lt"/>
                        <a:ea typeface="Calibri"/>
                        <a:cs typeface="Times New Roman"/>
                      </a:endParaRPr>
                    </a:p>
                    <a:p>
                      <a:pPr>
                        <a:lnSpc>
                          <a:spcPct val="115000"/>
                        </a:lnSpc>
                        <a:spcAft>
                          <a:spcPts val="0"/>
                        </a:spcAft>
                      </a:pPr>
                      <a:r>
                        <a:rPr lang="sr-Cyrl-RS" sz="1800" dirty="0">
                          <a:effectLst/>
                          <a:latin typeface="+mn-lt"/>
                          <a:ea typeface="Calibri"/>
                          <a:cs typeface="Times New Roman"/>
                        </a:rPr>
                        <a:t>Старост</a:t>
                      </a:r>
                      <a:endParaRPr lang="sr-Latn-RS" sz="1800" dirty="0">
                        <a:effectLst/>
                        <a:latin typeface="+mn-lt"/>
                        <a:ea typeface="Calibri"/>
                        <a:cs typeface="Times New Roman"/>
                      </a:endParaRPr>
                    </a:p>
                    <a:p>
                      <a:pPr>
                        <a:lnSpc>
                          <a:spcPct val="115000"/>
                        </a:lnSpc>
                        <a:spcAft>
                          <a:spcPts val="0"/>
                        </a:spcAft>
                      </a:pPr>
                      <a:r>
                        <a:rPr lang="sr-Cyrl-RS" sz="1800" dirty="0">
                          <a:effectLst/>
                          <a:latin typeface="+mn-lt"/>
                          <a:ea typeface="Calibri"/>
                          <a:cs typeface="Times New Roman"/>
                        </a:rPr>
                        <a:t> </a:t>
                      </a:r>
                      <a:endParaRPr lang="sr-Latn-RS" sz="18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sr-Cyrl-RS" sz="1800" dirty="0">
                          <a:effectLst/>
                          <a:latin typeface="+mn-lt"/>
                          <a:ea typeface="Calibri"/>
                          <a:cs typeface="Times New Roman"/>
                        </a:rPr>
                        <a:t>Новорођенчад, деца до пубертета, одрасли, стари, репродукцијски циклус</a:t>
                      </a:r>
                      <a:endParaRPr lang="sr-Latn-RS" sz="18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7887">
                <a:tc>
                  <a:txBody>
                    <a:bodyPr/>
                    <a:lstStyle/>
                    <a:p>
                      <a:pPr>
                        <a:lnSpc>
                          <a:spcPct val="115000"/>
                        </a:lnSpc>
                        <a:spcAft>
                          <a:spcPts val="0"/>
                        </a:spcAft>
                      </a:pPr>
                      <a:r>
                        <a:rPr lang="sr-Cyrl-RS" sz="1800" dirty="0">
                          <a:effectLst/>
                          <a:latin typeface="+mn-lt"/>
                          <a:ea typeface="Calibri"/>
                          <a:cs typeface="Times New Roman"/>
                        </a:rPr>
                        <a:t>Еколошки</a:t>
                      </a:r>
                      <a:endParaRPr lang="sr-Latn-RS" sz="18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sr-Cyrl-RS" sz="1800" dirty="0">
                          <a:effectLst/>
                          <a:latin typeface="+mn-lt"/>
                          <a:ea typeface="Calibri"/>
                          <a:cs typeface="Times New Roman"/>
                        </a:rPr>
                        <a:t>Начин исхране, општи животни услови, физички, хемијски и биолочки фактори околине</a:t>
                      </a:r>
                      <a:endParaRPr lang="sr-Latn-RS" sz="18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9360">
                <a:tc>
                  <a:txBody>
                    <a:bodyPr/>
                    <a:lstStyle/>
                    <a:p>
                      <a:pPr algn="just">
                        <a:lnSpc>
                          <a:spcPct val="115000"/>
                        </a:lnSpc>
                        <a:spcAft>
                          <a:spcPts val="0"/>
                        </a:spcAft>
                      </a:pPr>
                      <a:r>
                        <a:rPr lang="sr-Cyrl-RS" sz="1800" dirty="0">
                          <a:effectLst/>
                          <a:latin typeface="+mn-lt"/>
                          <a:ea typeface="Calibri"/>
                          <a:cs typeface="Times New Roman"/>
                        </a:rPr>
                        <a:t> </a:t>
                      </a:r>
                      <a:endParaRPr lang="sr-Latn-RS" sz="1800" dirty="0">
                        <a:effectLst/>
                        <a:latin typeface="+mn-lt"/>
                        <a:ea typeface="Calibri"/>
                        <a:cs typeface="Times New Roman"/>
                      </a:endParaRPr>
                    </a:p>
                    <a:p>
                      <a:pPr algn="just">
                        <a:lnSpc>
                          <a:spcPct val="115000"/>
                        </a:lnSpc>
                        <a:spcAft>
                          <a:spcPts val="0"/>
                        </a:spcAft>
                      </a:pPr>
                      <a:r>
                        <a:rPr lang="sr-Cyrl-RS" sz="1800" dirty="0">
                          <a:effectLst/>
                          <a:latin typeface="+mn-lt"/>
                          <a:ea typeface="Calibri"/>
                          <a:cs typeface="Times New Roman"/>
                        </a:rPr>
                        <a:t>Навике</a:t>
                      </a:r>
                      <a:endParaRPr lang="sr-Latn-RS" sz="1800" dirty="0">
                        <a:effectLst/>
                        <a:latin typeface="+mn-lt"/>
                        <a:ea typeface="Calibri"/>
                        <a:cs typeface="Times New Roman"/>
                      </a:endParaRPr>
                    </a:p>
                    <a:p>
                      <a:pPr algn="just">
                        <a:lnSpc>
                          <a:spcPct val="115000"/>
                        </a:lnSpc>
                        <a:spcAft>
                          <a:spcPts val="0"/>
                        </a:spcAft>
                      </a:pPr>
                      <a:r>
                        <a:rPr lang="sr-Cyrl-RS" sz="1800" dirty="0">
                          <a:effectLst/>
                          <a:latin typeface="+mn-lt"/>
                          <a:ea typeface="Calibri"/>
                          <a:cs typeface="Times New Roman"/>
                        </a:rPr>
                        <a:t> </a:t>
                      </a:r>
                      <a:endParaRPr lang="sr-Latn-RS" sz="1800" dirty="0">
                        <a:effectLst/>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sr-Cyrl-RS" sz="1800" dirty="0">
                          <a:effectLst/>
                          <a:latin typeface="+mn-lt"/>
                          <a:ea typeface="Calibri"/>
                          <a:cs typeface="Times New Roman"/>
                        </a:rPr>
                        <a:t>Пушење, алкохолизам и друга средства зависности</a:t>
                      </a:r>
                      <a:endParaRPr lang="sr-Latn-RS" sz="18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40129529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2463860109"/>
              </p:ext>
            </p:extLst>
          </p:nvPr>
        </p:nvGraphicFramePr>
        <p:xfrm>
          <a:off x="611560" y="908721"/>
          <a:ext cx="8064896" cy="5351922"/>
        </p:xfrm>
        <a:graphic>
          <a:graphicData uri="http://schemas.openxmlformats.org/drawingml/2006/table">
            <a:tbl>
              <a:tblPr firstRow="1" firstCol="1" bandRow="1"/>
              <a:tblGrid>
                <a:gridCol w="4032448"/>
                <a:gridCol w="4032448"/>
              </a:tblGrid>
              <a:tr h="1186830">
                <a:tc gridSpan="2">
                  <a:txBody>
                    <a:bodyPr/>
                    <a:lstStyle/>
                    <a:p>
                      <a:pPr algn="just">
                        <a:lnSpc>
                          <a:spcPct val="115000"/>
                        </a:lnSpc>
                        <a:spcAft>
                          <a:spcPts val="0"/>
                        </a:spcAft>
                      </a:pPr>
                      <a:r>
                        <a:rPr lang="sr-Cyrl-RS" sz="1100" dirty="0">
                          <a:effectLst/>
                          <a:latin typeface="Arial"/>
                          <a:ea typeface="Calibri"/>
                          <a:cs typeface="Times New Roman"/>
                        </a:rPr>
                        <a:t> </a:t>
                      </a:r>
                      <a:endParaRPr lang="sr-Latn-RS" sz="1100" dirty="0">
                        <a:effectLst/>
                        <a:latin typeface="Calibri"/>
                        <a:ea typeface="Calibri"/>
                        <a:cs typeface="Times New Roman"/>
                      </a:endParaRPr>
                    </a:p>
                    <a:p>
                      <a:pPr algn="ctr">
                        <a:lnSpc>
                          <a:spcPct val="115000"/>
                        </a:lnSpc>
                        <a:spcAft>
                          <a:spcPts val="0"/>
                        </a:spcAft>
                      </a:pPr>
                      <a:r>
                        <a:rPr lang="sr-Cyrl-RS" sz="2400" dirty="0">
                          <a:solidFill>
                            <a:schemeClr val="bg1"/>
                          </a:solidFill>
                          <a:effectLst/>
                          <a:latin typeface="+mn-lt"/>
                          <a:ea typeface="Calibri"/>
                          <a:cs typeface="Times New Roman"/>
                        </a:rPr>
                        <a:t>Ктаткотрајни биолошки и методолошки фактори</a:t>
                      </a:r>
                      <a:endParaRPr lang="sr-Latn-RS" sz="2400" dirty="0">
                        <a:solidFill>
                          <a:schemeClr val="bg1"/>
                        </a:solidFill>
                        <a:effectLst/>
                        <a:latin typeface="+mn-lt"/>
                        <a:ea typeface="Calibri"/>
                        <a:cs typeface="Times New Roman"/>
                      </a:endParaRPr>
                    </a:p>
                    <a:p>
                      <a:pPr algn="just">
                        <a:lnSpc>
                          <a:spcPct val="115000"/>
                        </a:lnSpc>
                        <a:spcAft>
                          <a:spcPts val="0"/>
                        </a:spcAft>
                      </a:pPr>
                      <a:r>
                        <a:rPr lang="sr-Cyrl-RS" sz="1100" dirty="0">
                          <a:effectLst/>
                          <a:latin typeface="Arial"/>
                          <a:ea typeface="Calibri"/>
                          <a:cs typeface="Times New Roman"/>
                        </a:rPr>
                        <a:t> </a:t>
                      </a:r>
                      <a:endParaRPr lang="sr-Latn-RS"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hMerge="1">
                  <a:txBody>
                    <a:bodyPr/>
                    <a:lstStyle/>
                    <a:p>
                      <a:endParaRPr lang="sr-Latn-RS"/>
                    </a:p>
                  </a:txBody>
                  <a:tcPr/>
                </a:tc>
              </a:tr>
              <a:tr h="1632492">
                <a:tc>
                  <a:txBody>
                    <a:bodyPr/>
                    <a:lstStyle/>
                    <a:p>
                      <a:pPr>
                        <a:lnSpc>
                          <a:spcPct val="115000"/>
                        </a:lnSpc>
                        <a:spcAft>
                          <a:spcPts val="0"/>
                        </a:spcAft>
                      </a:pPr>
                      <a:r>
                        <a:rPr lang="sr-Cyrl-RS" sz="2000" dirty="0">
                          <a:effectLst/>
                          <a:latin typeface="+mn-lt"/>
                          <a:ea typeface="Calibri"/>
                          <a:cs typeface="Times New Roman"/>
                        </a:rPr>
                        <a:t> </a:t>
                      </a:r>
                      <a:endParaRPr lang="sr-Latn-RS" sz="2000" dirty="0">
                        <a:effectLst/>
                        <a:latin typeface="+mn-lt"/>
                        <a:ea typeface="Calibri"/>
                        <a:cs typeface="Times New Roman"/>
                      </a:endParaRPr>
                    </a:p>
                    <a:p>
                      <a:pPr>
                        <a:lnSpc>
                          <a:spcPct val="115000"/>
                        </a:lnSpc>
                        <a:spcAft>
                          <a:spcPts val="0"/>
                        </a:spcAft>
                      </a:pPr>
                      <a:r>
                        <a:rPr lang="sr-Cyrl-RS" sz="2000" dirty="0">
                          <a:effectLst/>
                          <a:latin typeface="+mn-lt"/>
                          <a:ea typeface="Calibri"/>
                          <a:cs typeface="Times New Roman"/>
                        </a:rPr>
                        <a:t>Биолошки</a:t>
                      </a:r>
                      <a:endParaRPr lang="sr-Latn-RS" sz="2000" dirty="0">
                        <a:effectLst/>
                        <a:latin typeface="+mn-lt"/>
                        <a:ea typeface="Calibri"/>
                        <a:cs typeface="Times New Roman"/>
                      </a:endParaRPr>
                    </a:p>
                    <a:p>
                      <a:pPr>
                        <a:lnSpc>
                          <a:spcPct val="115000"/>
                        </a:lnSpc>
                        <a:spcAft>
                          <a:spcPts val="0"/>
                        </a:spcAft>
                      </a:pPr>
                      <a:r>
                        <a:rPr lang="sr-Cyrl-RS" sz="2000" dirty="0">
                          <a:effectLst/>
                          <a:latin typeface="+mn-lt"/>
                          <a:ea typeface="Calibri"/>
                          <a:cs typeface="Times New Roman"/>
                        </a:rPr>
                        <a:t> </a:t>
                      </a:r>
                      <a:endParaRPr lang="sr-Latn-RS" sz="20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sr-Cyrl-RS" sz="2000" dirty="0">
                          <a:effectLst/>
                          <a:latin typeface="+mn-lt"/>
                          <a:ea typeface="Calibri"/>
                          <a:cs typeface="Times New Roman"/>
                        </a:rPr>
                        <a:t> </a:t>
                      </a:r>
                      <a:endParaRPr lang="sr-Latn-RS" sz="2000" dirty="0">
                        <a:effectLst/>
                        <a:latin typeface="+mn-lt"/>
                        <a:ea typeface="Calibri"/>
                        <a:cs typeface="Times New Roman"/>
                      </a:endParaRPr>
                    </a:p>
                    <a:p>
                      <a:pPr>
                        <a:lnSpc>
                          <a:spcPct val="115000"/>
                        </a:lnSpc>
                        <a:spcAft>
                          <a:spcPts val="0"/>
                        </a:spcAft>
                      </a:pPr>
                      <a:r>
                        <a:rPr lang="sr-Cyrl-RS" sz="2000" dirty="0">
                          <a:effectLst/>
                          <a:latin typeface="+mn-lt"/>
                          <a:ea typeface="Calibri"/>
                          <a:cs typeface="Times New Roman"/>
                        </a:rPr>
                        <a:t>Метаболички (гладовање, стрес, телесни напор), положај тела, дневни ритам</a:t>
                      </a:r>
                      <a:endParaRPr lang="sr-Latn-RS" sz="2000" dirty="0">
                        <a:effectLst/>
                        <a:latin typeface="+mn-lt"/>
                        <a:ea typeface="Calibri"/>
                        <a:cs typeface="Times New Roman"/>
                      </a:endParaRPr>
                    </a:p>
                    <a:p>
                      <a:pPr>
                        <a:lnSpc>
                          <a:spcPct val="115000"/>
                        </a:lnSpc>
                        <a:spcAft>
                          <a:spcPts val="0"/>
                        </a:spcAft>
                      </a:pPr>
                      <a:r>
                        <a:rPr lang="sr-Cyrl-RS" sz="2000" dirty="0">
                          <a:effectLst/>
                          <a:latin typeface="+mn-lt"/>
                          <a:ea typeface="Calibri"/>
                          <a:cs typeface="Times New Roman"/>
                        </a:rPr>
                        <a:t> </a:t>
                      </a:r>
                      <a:endParaRPr lang="sr-Latn-RS" sz="20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3246">
                <a:tc>
                  <a:txBody>
                    <a:bodyPr/>
                    <a:lstStyle/>
                    <a:p>
                      <a:pPr>
                        <a:lnSpc>
                          <a:spcPct val="115000"/>
                        </a:lnSpc>
                        <a:spcAft>
                          <a:spcPts val="0"/>
                        </a:spcAft>
                      </a:pPr>
                      <a:r>
                        <a:rPr lang="sr-Cyrl-RS" sz="2000" dirty="0">
                          <a:effectLst/>
                          <a:latin typeface="+mn-lt"/>
                          <a:ea typeface="Calibri"/>
                          <a:cs typeface="Times New Roman"/>
                        </a:rPr>
                        <a:t> </a:t>
                      </a:r>
                      <a:endParaRPr lang="sr-Latn-RS" sz="2000" dirty="0">
                        <a:effectLst/>
                        <a:latin typeface="+mn-lt"/>
                        <a:ea typeface="Calibri"/>
                        <a:cs typeface="Times New Roman"/>
                      </a:endParaRPr>
                    </a:p>
                    <a:p>
                      <a:pPr>
                        <a:lnSpc>
                          <a:spcPct val="115000"/>
                        </a:lnSpc>
                        <a:spcAft>
                          <a:spcPts val="0"/>
                        </a:spcAft>
                      </a:pPr>
                      <a:r>
                        <a:rPr lang="sr-Cyrl-RS" sz="2000" dirty="0">
                          <a:effectLst/>
                          <a:latin typeface="+mn-lt"/>
                          <a:ea typeface="Calibri"/>
                          <a:cs typeface="Times New Roman"/>
                        </a:rPr>
                        <a:t>Методолошки</a:t>
                      </a:r>
                      <a:endParaRPr lang="sr-Latn-RS" sz="2000" dirty="0">
                        <a:effectLst/>
                        <a:latin typeface="+mn-lt"/>
                        <a:ea typeface="Calibri"/>
                        <a:cs typeface="Times New Roman"/>
                      </a:endParaRPr>
                    </a:p>
                    <a:p>
                      <a:pPr>
                        <a:lnSpc>
                          <a:spcPct val="115000"/>
                        </a:lnSpc>
                        <a:spcAft>
                          <a:spcPts val="0"/>
                        </a:spcAft>
                      </a:pPr>
                      <a:r>
                        <a:rPr lang="sr-Cyrl-RS" sz="2000" dirty="0">
                          <a:effectLst/>
                          <a:latin typeface="+mn-lt"/>
                          <a:ea typeface="Calibri"/>
                          <a:cs typeface="Times New Roman"/>
                        </a:rPr>
                        <a:t> </a:t>
                      </a:r>
                      <a:endParaRPr lang="sr-Latn-RS" sz="20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sr-Cyrl-RS" sz="2000" dirty="0">
                          <a:effectLst/>
                          <a:latin typeface="+mn-lt"/>
                          <a:ea typeface="Calibri"/>
                          <a:cs typeface="Times New Roman"/>
                        </a:rPr>
                        <a:t> </a:t>
                      </a:r>
                      <a:endParaRPr lang="sr-Latn-RS" sz="2000" dirty="0">
                        <a:effectLst/>
                        <a:latin typeface="+mn-lt"/>
                        <a:ea typeface="Calibri"/>
                        <a:cs typeface="Times New Roman"/>
                      </a:endParaRPr>
                    </a:p>
                    <a:p>
                      <a:pPr>
                        <a:lnSpc>
                          <a:spcPct val="115000"/>
                        </a:lnSpc>
                        <a:spcAft>
                          <a:spcPts val="0"/>
                        </a:spcAft>
                      </a:pPr>
                      <a:r>
                        <a:rPr lang="sr-Cyrl-RS" sz="2000" dirty="0">
                          <a:effectLst/>
                          <a:latin typeface="+mn-lt"/>
                          <a:ea typeface="Calibri"/>
                          <a:cs typeface="Times New Roman"/>
                        </a:rPr>
                        <a:t>Узимање крви (врста узорка, поступак узимања, прибор, антикоагуланси), начин транспорта узорка, центрифугирање, чување узорка</a:t>
                      </a:r>
                      <a:endParaRPr lang="sr-Latn-RS" sz="2000" dirty="0">
                        <a:effectLst/>
                        <a:latin typeface="+mn-lt"/>
                        <a:ea typeface="Calibri"/>
                        <a:cs typeface="Times New Roman"/>
                      </a:endParaRPr>
                    </a:p>
                    <a:p>
                      <a:pPr>
                        <a:lnSpc>
                          <a:spcPct val="115000"/>
                        </a:lnSpc>
                        <a:spcAft>
                          <a:spcPts val="0"/>
                        </a:spcAft>
                      </a:pPr>
                      <a:r>
                        <a:rPr lang="sr-Cyrl-RS" sz="2000" dirty="0">
                          <a:effectLst/>
                          <a:latin typeface="+mn-lt"/>
                          <a:ea typeface="Calibri"/>
                          <a:cs typeface="Times New Roman"/>
                        </a:rPr>
                        <a:t> </a:t>
                      </a:r>
                      <a:endParaRPr lang="sr-Latn-RS" sz="2000" dirty="0">
                        <a:effectLst/>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3376254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00000"/>
          </a:solidFill>
        </p:spPr>
        <p:txBody>
          <a:bodyPr>
            <a:normAutofit fontScale="90000"/>
          </a:bodyPr>
          <a:lstStyle/>
          <a:p>
            <a:r>
              <a:rPr lang="sr-Cyrl-RS" sz="3200" dirty="0" smtClean="0">
                <a:solidFill>
                  <a:srgbClr val="FF0000"/>
                </a:solidFill>
              </a:rPr>
              <a:t/>
            </a:r>
            <a:br>
              <a:rPr lang="sr-Cyrl-RS" sz="3200" dirty="0" smtClean="0">
                <a:solidFill>
                  <a:srgbClr val="FF0000"/>
                </a:solidFill>
              </a:rPr>
            </a:br>
            <a:r>
              <a:rPr lang="sr-Cyrl-RS" sz="3200" dirty="0" smtClean="0">
                <a:solidFill>
                  <a:srgbClr val="C00000"/>
                </a:solidFill>
                <a:latin typeface="+mn-lt"/>
              </a:rPr>
              <a:t>Ути</a:t>
            </a:r>
            <a:r>
              <a:rPr lang="sr-Cyrl-RS" sz="3200" dirty="0" smtClean="0">
                <a:solidFill>
                  <a:schemeClr val="bg1"/>
                </a:solidFill>
                <a:latin typeface="+mn-lt"/>
              </a:rPr>
              <a:t>Утицај физиолошких фактора на резултате биохемијских анализа</a:t>
            </a:r>
            <a:r>
              <a:rPr lang="sr-Cyrl-RS" sz="3200" dirty="0">
                <a:solidFill>
                  <a:schemeClr val="bg1"/>
                </a:solidFill>
                <a:latin typeface="+mn-lt"/>
              </a:rPr>
              <a:t/>
            </a:r>
            <a:br>
              <a:rPr lang="sr-Cyrl-RS" sz="3200" dirty="0">
                <a:solidFill>
                  <a:schemeClr val="bg1"/>
                </a:solidFill>
                <a:latin typeface="+mn-lt"/>
              </a:rPr>
            </a:br>
            <a:endParaRPr lang="en-US" sz="3200" dirty="0">
              <a:solidFill>
                <a:schemeClr val="bg1"/>
              </a:solidFill>
              <a:latin typeface="+mn-lt"/>
            </a:endParaRPr>
          </a:p>
        </p:txBody>
      </p:sp>
      <p:sp>
        <p:nvSpPr>
          <p:cNvPr id="5" name="Content Placeholder 4"/>
          <p:cNvSpPr>
            <a:spLocks noGrp="1"/>
          </p:cNvSpPr>
          <p:nvPr>
            <p:ph idx="1"/>
          </p:nvPr>
        </p:nvSpPr>
        <p:spPr/>
        <p:txBody>
          <a:bodyPr>
            <a:normAutofit/>
          </a:bodyPr>
          <a:lstStyle/>
          <a:p>
            <a:r>
              <a:rPr lang="sr-Cyrl-RS" sz="2400" smtClean="0"/>
              <a:t>Физиолошки фактори доводе до </a:t>
            </a:r>
            <a:r>
              <a:rPr lang="en-US" sz="2400" smtClean="0"/>
              <a:t>in vivo </a:t>
            </a:r>
            <a:r>
              <a:rPr lang="sr-Cyrl-RS" sz="2400" smtClean="0"/>
              <a:t>промена аналита који треба да се одреди и не зависе од методе која се користи за одређивање</a:t>
            </a:r>
          </a:p>
          <a:p>
            <a:r>
              <a:rPr lang="sr-Cyrl-RS" sz="2400" smtClean="0"/>
              <a:t>Узрок грешака су често биолошки фактори који се могу контролисати</a:t>
            </a:r>
          </a:p>
          <a:p>
            <a:endParaRPr lang="sr-Cyrl-RS" sz="2400" smtClean="0"/>
          </a:p>
          <a:p>
            <a:pPr marL="0" indent="0">
              <a:buNone/>
            </a:pPr>
            <a:r>
              <a:rPr lang="sr-Cyrl-RS" sz="2400" smtClean="0"/>
              <a:t>Исхрана</a:t>
            </a:r>
          </a:p>
          <a:p>
            <a:r>
              <a:rPr lang="sr-Cyrl-RS" sz="2400" smtClean="0"/>
              <a:t>Уколико је потребно анализирати све биохемијске параметре крв треба узорковати ујутру наште, након 12 сати гладовања и проспаване ноћи</a:t>
            </a:r>
            <a:endParaRPr lang="sr-Cyrl-RS" sz="2400" dirty="0" smtClean="0"/>
          </a:p>
        </p:txBody>
      </p:sp>
    </p:spTree>
    <p:extLst>
      <p:ext uri="{BB962C8B-B14F-4D97-AF65-F5344CB8AC3E}">
        <p14:creationId xmlns="" xmlns:p14="http://schemas.microsoft.com/office/powerpoint/2010/main" val="37994797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00000"/>
          </a:solidFill>
        </p:spPr>
        <p:txBody>
          <a:bodyPr>
            <a:normAutofit fontScale="90000"/>
          </a:bodyPr>
          <a:lstStyle/>
          <a:p>
            <a:r>
              <a:rPr lang="sr-Cyrl-RS" sz="3200" dirty="0" smtClean="0">
                <a:solidFill>
                  <a:srgbClr val="FF0000"/>
                </a:solidFill>
              </a:rPr>
              <a:t/>
            </a:r>
            <a:br>
              <a:rPr lang="sr-Cyrl-RS" sz="3200" dirty="0" smtClean="0">
                <a:solidFill>
                  <a:srgbClr val="FF0000"/>
                </a:solidFill>
              </a:rPr>
            </a:br>
            <a:r>
              <a:rPr lang="sr-Cyrl-RS" sz="3200" dirty="0" smtClean="0">
                <a:solidFill>
                  <a:srgbClr val="C00000"/>
                </a:solidFill>
                <a:latin typeface="+mn-lt"/>
              </a:rPr>
              <a:t>Ути</a:t>
            </a:r>
            <a:r>
              <a:rPr lang="sr-Cyrl-RS" sz="3200" dirty="0" smtClean="0">
                <a:solidFill>
                  <a:schemeClr val="bg1"/>
                </a:solidFill>
                <a:latin typeface="+mn-lt"/>
              </a:rPr>
              <a:t>Утицај физиолошких фактора на резултате биохемијских анализа</a:t>
            </a:r>
            <a:r>
              <a:rPr lang="sr-Cyrl-RS" sz="3200" dirty="0">
                <a:solidFill>
                  <a:schemeClr val="bg1"/>
                </a:solidFill>
                <a:latin typeface="+mn-lt"/>
              </a:rPr>
              <a:t/>
            </a:r>
            <a:br>
              <a:rPr lang="sr-Cyrl-RS" sz="3200" dirty="0">
                <a:solidFill>
                  <a:schemeClr val="bg1"/>
                </a:solidFill>
                <a:latin typeface="+mn-lt"/>
              </a:rPr>
            </a:br>
            <a:endParaRPr lang="en-US" sz="3200" dirty="0">
              <a:solidFill>
                <a:schemeClr val="bg1"/>
              </a:solidFill>
              <a:latin typeface="+mn-lt"/>
            </a:endParaRPr>
          </a:p>
        </p:txBody>
      </p:sp>
      <p:sp>
        <p:nvSpPr>
          <p:cNvPr id="5" name="Content Placeholder 4"/>
          <p:cNvSpPr>
            <a:spLocks noGrp="1"/>
          </p:cNvSpPr>
          <p:nvPr>
            <p:ph idx="1"/>
          </p:nvPr>
        </p:nvSpPr>
        <p:spPr/>
        <p:txBody>
          <a:bodyPr>
            <a:normAutofit lnSpcReduction="10000"/>
          </a:bodyPr>
          <a:lstStyle/>
          <a:p>
            <a:pPr marL="0" indent="0">
              <a:buNone/>
            </a:pPr>
            <a:r>
              <a:rPr lang="sr-Cyrl-RS" sz="2400" dirty="0" smtClean="0"/>
              <a:t>Стрес</a:t>
            </a:r>
          </a:p>
          <a:p>
            <a:r>
              <a:rPr lang="sr-Cyrl-RS" sz="2400" dirty="0"/>
              <a:t>доводи до ослобађања хормона катехоламина и кортикостероида </a:t>
            </a:r>
            <a:endParaRPr lang="sr-Cyrl-RS" sz="2400" dirty="0" smtClean="0"/>
          </a:p>
          <a:p>
            <a:endParaRPr lang="sr-Cyrl-RS" sz="2400" dirty="0" smtClean="0"/>
          </a:p>
          <a:p>
            <a:pPr marL="0" indent="0">
              <a:buNone/>
            </a:pPr>
            <a:r>
              <a:rPr lang="sr-Cyrl-RS" sz="2400" dirty="0" smtClean="0"/>
              <a:t>Положај тела</a:t>
            </a:r>
          </a:p>
          <a:p>
            <a:r>
              <a:rPr lang="sr-Cyrl-RS" sz="2400" dirty="0"/>
              <a:t>У стојећем положају волумен плазме код одраслих је око 600-700</a:t>
            </a:r>
            <a:r>
              <a:rPr lang="sr-Latn-RS" sz="2400" dirty="0"/>
              <a:t>ml </a:t>
            </a:r>
            <a:r>
              <a:rPr lang="sr-Cyrl-RS" sz="2400" dirty="0"/>
              <a:t>мањи него у лежећем положају. Смањен волумен плазме имаће за резултат пораст концентрације протеина плазме, пораст хематокрита, пораст активности ензима, пораст концентрације калцијум, гвожђа, хормона и свих аналита везаних за протеине плазме, као што су лекови у распону 5-11%. </a:t>
            </a:r>
            <a:endParaRPr lang="sr-Cyrl-RS" sz="2400" dirty="0" smtClean="0"/>
          </a:p>
          <a:p>
            <a:pPr marL="0" indent="0">
              <a:buNone/>
            </a:pPr>
            <a:endParaRPr lang="sr-Cyrl-RS" sz="2400" dirty="0" smtClean="0"/>
          </a:p>
        </p:txBody>
      </p:sp>
    </p:spTree>
    <p:extLst>
      <p:ext uri="{BB962C8B-B14F-4D97-AF65-F5344CB8AC3E}">
        <p14:creationId xmlns="" xmlns:p14="http://schemas.microsoft.com/office/powerpoint/2010/main" val="29231894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00000"/>
          </a:solidFill>
        </p:spPr>
        <p:txBody>
          <a:bodyPr>
            <a:normAutofit fontScale="90000"/>
          </a:bodyPr>
          <a:lstStyle/>
          <a:p>
            <a:r>
              <a:rPr lang="sr-Cyrl-RS" sz="3200" dirty="0" smtClean="0">
                <a:solidFill>
                  <a:srgbClr val="FF0000"/>
                </a:solidFill>
              </a:rPr>
              <a:t/>
            </a:r>
            <a:br>
              <a:rPr lang="sr-Cyrl-RS" sz="3200" dirty="0" smtClean="0">
                <a:solidFill>
                  <a:srgbClr val="FF0000"/>
                </a:solidFill>
              </a:rPr>
            </a:br>
            <a:r>
              <a:rPr lang="sr-Cyrl-RS" sz="3200" dirty="0" smtClean="0">
                <a:solidFill>
                  <a:srgbClr val="C00000"/>
                </a:solidFill>
                <a:latin typeface="+mn-lt"/>
              </a:rPr>
              <a:t>Ути</a:t>
            </a:r>
            <a:r>
              <a:rPr lang="sr-Cyrl-RS" sz="3200" dirty="0" smtClean="0">
                <a:solidFill>
                  <a:schemeClr val="bg1"/>
                </a:solidFill>
                <a:latin typeface="+mn-lt"/>
              </a:rPr>
              <a:t>Утицај физиолошких фактора на резултате биохемијских анализа</a:t>
            </a:r>
            <a:r>
              <a:rPr lang="sr-Cyrl-RS" sz="3200" dirty="0">
                <a:solidFill>
                  <a:schemeClr val="bg1"/>
                </a:solidFill>
                <a:latin typeface="+mn-lt"/>
              </a:rPr>
              <a:t/>
            </a:r>
            <a:br>
              <a:rPr lang="sr-Cyrl-RS" sz="3200" dirty="0">
                <a:solidFill>
                  <a:schemeClr val="bg1"/>
                </a:solidFill>
                <a:latin typeface="+mn-lt"/>
              </a:rPr>
            </a:br>
            <a:endParaRPr lang="en-US" sz="3200" dirty="0">
              <a:solidFill>
                <a:schemeClr val="bg1"/>
              </a:solidFill>
              <a:latin typeface="+mn-lt"/>
            </a:endParaRPr>
          </a:p>
        </p:txBody>
      </p:sp>
      <p:sp>
        <p:nvSpPr>
          <p:cNvPr id="5" name="Content Placeholder 4"/>
          <p:cNvSpPr>
            <a:spLocks noGrp="1"/>
          </p:cNvSpPr>
          <p:nvPr>
            <p:ph idx="1"/>
          </p:nvPr>
        </p:nvSpPr>
        <p:spPr/>
        <p:txBody>
          <a:bodyPr>
            <a:normAutofit/>
          </a:bodyPr>
          <a:lstStyle/>
          <a:p>
            <a:pPr marL="0" indent="0">
              <a:buNone/>
            </a:pPr>
            <a:endParaRPr lang="sr-Cyrl-RS" sz="2400" dirty="0" smtClean="0"/>
          </a:p>
          <a:p>
            <a:pPr marL="0" indent="0">
              <a:buNone/>
            </a:pPr>
            <a:r>
              <a:rPr lang="sr-Cyrl-RS" sz="2400" dirty="0" smtClean="0"/>
              <a:t>Телесни напор</a:t>
            </a:r>
          </a:p>
          <a:p>
            <a:r>
              <a:rPr lang="sr-Cyrl-RS" sz="2400" dirty="0"/>
              <a:t>Телесни напор се одражава на резултате аналита који су присутни у скелетним </a:t>
            </a:r>
            <a:r>
              <a:rPr lang="sr-Cyrl-RS" sz="2400" dirty="0" smtClean="0"/>
              <a:t>мишићима – </a:t>
            </a:r>
            <a:r>
              <a:rPr lang="sr-Latn-RS" sz="2400" dirty="0" smtClean="0"/>
              <a:t>CK, AST, LDH</a:t>
            </a:r>
          </a:p>
          <a:p>
            <a:pPr marL="0" indent="0">
              <a:buNone/>
            </a:pPr>
            <a:endParaRPr lang="sr-Latn-RS" sz="2400" dirty="0"/>
          </a:p>
          <a:p>
            <a:pPr marL="0" indent="0">
              <a:buNone/>
            </a:pPr>
            <a:r>
              <a:rPr lang="sr-Cyrl-RS" sz="2400" dirty="0" smtClean="0"/>
              <a:t>Цикличне промене</a:t>
            </a:r>
          </a:p>
          <a:p>
            <a:r>
              <a:rPr lang="sr-Cyrl-RS" sz="2400" dirty="0" smtClean="0"/>
              <a:t>Најизразитије су код хормона – битно је знати време узорковања да би се правилно интерпретирао резултат</a:t>
            </a:r>
          </a:p>
        </p:txBody>
      </p:sp>
    </p:spTree>
    <p:extLst>
      <p:ext uri="{BB962C8B-B14F-4D97-AF65-F5344CB8AC3E}">
        <p14:creationId xmlns="" xmlns:p14="http://schemas.microsoft.com/office/powerpoint/2010/main" val="34865260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00000"/>
          </a:solidFill>
        </p:spPr>
        <p:txBody>
          <a:bodyPr>
            <a:normAutofit fontScale="90000"/>
          </a:bodyPr>
          <a:lstStyle/>
          <a:p>
            <a:r>
              <a:rPr lang="sr-Cyrl-RS" sz="3200" dirty="0" smtClean="0">
                <a:solidFill>
                  <a:srgbClr val="FF0000"/>
                </a:solidFill>
              </a:rPr>
              <a:t/>
            </a:r>
            <a:br>
              <a:rPr lang="sr-Cyrl-RS" sz="3200" dirty="0" smtClean="0">
                <a:solidFill>
                  <a:srgbClr val="FF0000"/>
                </a:solidFill>
              </a:rPr>
            </a:br>
            <a:r>
              <a:rPr lang="sr-Cyrl-RS" sz="3200" dirty="0" smtClean="0">
                <a:solidFill>
                  <a:srgbClr val="C00000"/>
                </a:solidFill>
                <a:latin typeface="+mn-lt"/>
              </a:rPr>
              <a:t>Ути</a:t>
            </a:r>
            <a:r>
              <a:rPr lang="sr-Cyrl-RS" sz="3200" dirty="0" smtClean="0">
                <a:solidFill>
                  <a:schemeClr val="bg1"/>
                </a:solidFill>
                <a:latin typeface="+mn-lt"/>
              </a:rPr>
              <a:t>Утицај физиолошких фактора на резултате биохемијских анализа</a:t>
            </a:r>
            <a:r>
              <a:rPr lang="sr-Cyrl-RS" sz="3200" dirty="0">
                <a:solidFill>
                  <a:schemeClr val="bg1"/>
                </a:solidFill>
                <a:latin typeface="+mn-lt"/>
              </a:rPr>
              <a:t/>
            </a:r>
            <a:br>
              <a:rPr lang="sr-Cyrl-RS" sz="3200" dirty="0">
                <a:solidFill>
                  <a:schemeClr val="bg1"/>
                </a:solidFill>
                <a:latin typeface="+mn-lt"/>
              </a:rPr>
            </a:br>
            <a:endParaRPr lang="en-US" sz="3200" dirty="0">
              <a:solidFill>
                <a:schemeClr val="bg1"/>
              </a:solidFill>
              <a:latin typeface="+mn-lt"/>
            </a:endParaRPr>
          </a:p>
        </p:txBody>
      </p:sp>
      <p:sp>
        <p:nvSpPr>
          <p:cNvPr id="5" name="Content Placeholder 4"/>
          <p:cNvSpPr>
            <a:spLocks noGrp="1"/>
          </p:cNvSpPr>
          <p:nvPr>
            <p:ph idx="1"/>
          </p:nvPr>
        </p:nvSpPr>
        <p:spPr/>
        <p:txBody>
          <a:bodyPr>
            <a:normAutofit/>
          </a:bodyPr>
          <a:lstStyle/>
          <a:p>
            <a:pPr marL="0" indent="0">
              <a:buNone/>
            </a:pPr>
            <a:endParaRPr lang="sr-Cyrl-RS" sz="2400" dirty="0" smtClean="0"/>
          </a:p>
          <a:p>
            <a:pPr marL="0" indent="0">
              <a:buNone/>
            </a:pPr>
            <a:r>
              <a:rPr lang="sr-Cyrl-RS" sz="2400" dirty="0" smtClean="0"/>
              <a:t>Лекови и фармаколошки активне супстанце</a:t>
            </a:r>
          </a:p>
          <a:p>
            <a:r>
              <a:rPr lang="sr-Cyrl-RS" sz="2400" dirty="0"/>
              <a:t>Лекови и етанол могу индуковати ензиме јетре, нарочито гама-глутамил трансферазу (</a:t>
            </a:r>
            <a:r>
              <a:rPr lang="sr-Latn-RS" sz="2400" dirty="0"/>
              <a:t>GGT)</a:t>
            </a:r>
            <a:r>
              <a:rPr lang="sr-Cyrl-RS" sz="2400" dirty="0"/>
              <a:t> и узроковати пораст њене </a:t>
            </a:r>
            <a:r>
              <a:rPr lang="sr-Cyrl-RS" sz="2400" dirty="0" smtClean="0"/>
              <a:t>активности</a:t>
            </a:r>
          </a:p>
          <a:p>
            <a:endParaRPr lang="sr-Latn-RS" sz="2400" dirty="0"/>
          </a:p>
          <a:p>
            <a:pPr marL="0" indent="0">
              <a:buNone/>
            </a:pPr>
            <a:r>
              <a:rPr lang="sr-Cyrl-RS" sz="2400" dirty="0" smtClean="0"/>
              <a:t>Терапијски и други поступци</a:t>
            </a:r>
          </a:p>
          <a:p>
            <a:r>
              <a:rPr lang="sr-Cyrl-RS" sz="2400" dirty="0" smtClean="0"/>
              <a:t>Пораст СК код сваке мишићне трауме</a:t>
            </a:r>
          </a:p>
          <a:p>
            <a:r>
              <a:rPr lang="sr-Cyrl-RS" sz="2400" dirty="0" smtClean="0"/>
              <a:t>Пораст </a:t>
            </a:r>
            <a:r>
              <a:rPr lang="sr-Latn-RS" sz="2400" dirty="0" smtClean="0"/>
              <a:t>PSA </a:t>
            </a:r>
            <a:r>
              <a:rPr lang="sr-Cyrl-RS" sz="2400" dirty="0" smtClean="0"/>
              <a:t>након дигиталног прегледа простате</a:t>
            </a:r>
          </a:p>
        </p:txBody>
      </p:sp>
    </p:spTree>
    <p:extLst>
      <p:ext uri="{BB962C8B-B14F-4D97-AF65-F5344CB8AC3E}">
        <p14:creationId xmlns="" xmlns:p14="http://schemas.microsoft.com/office/powerpoint/2010/main" val="22007442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00000"/>
          </a:solidFill>
        </p:spPr>
        <p:txBody>
          <a:bodyPr>
            <a:normAutofit fontScale="90000"/>
          </a:bodyPr>
          <a:lstStyle/>
          <a:p>
            <a:r>
              <a:rPr lang="sr-Cyrl-RS" sz="3200" dirty="0" smtClean="0">
                <a:solidFill>
                  <a:srgbClr val="FF0000"/>
                </a:solidFill>
              </a:rPr>
              <a:t/>
            </a:r>
            <a:br>
              <a:rPr lang="sr-Cyrl-RS" sz="3200" dirty="0" smtClean="0">
                <a:solidFill>
                  <a:srgbClr val="FF0000"/>
                </a:solidFill>
              </a:rPr>
            </a:br>
            <a:r>
              <a:rPr lang="sr-Cyrl-RS" sz="3200" dirty="0" smtClean="0">
                <a:solidFill>
                  <a:srgbClr val="C00000"/>
                </a:solidFill>
                <a:latin typeface="+mn-lt"/>
              </a:rPr>
              <a:t>Ути</a:t>
            </a:r>
            <a:r>
              <a:rPr lang="sr-Cyrl-RS" sz="3200" dirty="0" smtClean="0">
                <a:solidFill>
                  <a:schemeClr val="bg1"/>
                </a:solidFill>
                <a:latin typeface="+mn-lt"/>
              </a:rPr>
              <a:t>Утицај методолошких фактора на резултате биохемијских анализа</a:t>
            </a:r>
            <a:r>
              <a:rPr lang="sr-Cyrl-RS" sz="3200" dirty="0">
                <a:solidFill>
                  <a:schemeClr val="bg1"/>
                </a:solidFill>
                <a:latin typeface="+mn-lt"/>
              </a:rPr>
              <a:t/>
            </a:r>
            <a:br>
              <a:rPr lang="sr-Cyrl-RS" sz="3200" dirty="0">
                <a:solidFill>
                  <a:schemeClr val="bg1"/>
                </a:solidFill>
                <a:latin typeface="+mn-lt"/>
              </a:rPr>
            </a:br>
            <a:endParaRPr lang="en-US" sz="3200" dirty="0">
              <a:solidFill>
                <a:schemeClr val="bg1"/>
              </a:solidFill>
              <a:latin typeface="+mn-lt"/>
            </a:endParaRPr>
          </a:p>
        </p:txBody>
      </p:sp>
      <p:sp>
        <p:nvSpPr>
          <p:cNvPr id="5" name="Content Placeholder 4"/>
          <p:cNvSpPr>
            <a:spLocks noGrp="1"/>
          </p:cNvSpPr>
          <p:nvPr>
            <p:ph idx="1"/>
          </p:nvPr>
        </p:nvSpPr>
        <p:spPr/>
        <p:txBody>
          <a:bodyPr>
            <a:normAutofit/>
          </a:bodyPr>
          <a:lstStyle/>
          <a:p>
            <a:pPr marL="0" indent="0">
              <a:buNone/>
            </a:pPr>
            <a:r>
              <a:rPr lang="sr-Cyrl-RS" sz="2400" dirty="0" smtClean="0"/>
              <a:t>Припрема пацијента</a:t>
            </a:r>
          </a:p>
          <a:p>
            <a:r>
              <a:rPr lang="sr-Cyrl-RS" sz="2400" dirty="0"/>
              <a:t>Да би се добили тачни резултати лабораторијских анализа неопходно је да пацијент буде правилно </a:t>
            </a:r>
            <a:r>
              <a:rPr lang="sr-Cyrl-RS" sz="2400" dirty="0" smtClean="0"/>
              <a:t>припремљен</a:t>
            </a:r>
          </a:p>
          <a:p>
            <a:pPr marL="0" indent="0">
              <a:buNone/>
            </a:pPr>
            <a:endParaRPr lang="sr-Cyrl-RS" sz="2400" dirty="0" smtClean="0"/>
          </a:p>
          <a:p>
            <a:pPr marL="0" indent="0">
              <a:buNone/>
            </a:pPr>
            <a:r>
              <a:rPr lang="sr-Cyrl-RS" sz="2400" dirty="0" smtClean="0"/>
              <a:t>Утицај начина узорковања крви</a:t>
            </a:r>
          </a:p>
          <a:p>
            <a:r>
              <a:rPr lang="sr-Cyrl-RS" sz="2400" dirty="0" smtClean="0"/>
              <a:t>Коришћење адекватног прибора</a:t>
            </a:r>
          </a:p>
          <a:p>
            <a:r>
              <a:rPr lang="sr-Cyrl-RS" sz="2400" dirty="0" smtClean="0"/>
              <a:t>Оптимално место убода</a:t>
            </a:r>
          </a:p>
          <a:p>
            <a:r>
              <a:rPr lang="sr-Cyrl-RS" sz="2400" dirty="0" smtClean="0"/>
              <a:t>Редослед узорковања</a:t>
            </a:r>
          </a:p>
        </p:txBody>
      </p:sp>
    </p:spTree>
    <p:extLst>
      <p:ext uri="{BB962C8B-B14F-4D97-AF65-F5344CB8AC3E}">
        <p14:creationId xmlns="" xmlns:p14="http://schemas.microsoft.com/office/powerpoint/2010/main" val="22700625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a:solidFill>
            <a:srgbClr val="C00000"/>
          </a:solidFill>
        </p:spPr>
        <p:txBody>
          <a:bodyPr>
            <a:normAutofit fontScale="90000"/>
          </a:bodyPr>
          <a:lstStyle/>
          <a:p>
            <a:r>
              <a:rPr lang="sr-Cyrl-RS" sz="3200" dirty="0" smtClean="0">
                <a:solidFill>
                  <a:srgbClr val="FF0000"/>
                </a:solidFill>
              </a:rPr>
              <a:t/>
            </a:r>
            <a:br>
              <a:rPr lang="sr-Cyrl-RS" sz="3200" dirty="0" smtClean="0">
                <a:solidFill>
                  <a:srgbClr val="FF0000"/>
                </a:solidFill>
              </a:rPr>
            </a:br>
            <a:r>
              <a:rPr lang="sr-Cyrl-RS" sz="3200" dirty="0" smtClean="0">
                <a:solidFill>
                  <a:srgbClr val="C00000"/>
                </a:solidFill>
                <a:latin typeface="+mn-lt"/>
              </a:rPr>
              <a:t>Ути</a:t>
            </a:r>
            <a:r>
              <a:rPr lang="sr-Cyrl-RS" sz="3200" dirty="0" smtClean="0">
                <a:solidFill>
                  <a:schemeClr val="bg1"/>
                </a:solidFill>
                <a:latin typeface="+mn-lt"/>
              </a:rPr>
              <a:t>Утицај методолошких фактора на резултате биохемијских анализа</a:t>
            </a:r>
            <a:r>
              <a:rPr lang="sr-Cyrl-RS" sz="3200" dirty="0">
                <a:solidFill>
                  <a:schemeClr val="bg1"/>
                </a:solidFill>
                <a:latin typeface="+mn-lt"/>
              </a:rPr>
              <a:t/>
            </a:r>
            <a:br>
              <a:rPr lang="sr-Cyrl-RS" sz="3200" dirty="0">
                <a:solidFill>
                  <a:schemeClr val="bg1"/>
                </a:solidFill>
                <a:latin typeface="+mn-lt"/>
              </a:rPr>
            </a:br>
            <a:endParaRPr lang="en-US" sz="3200" dirty="0">
              <a:solidFill>
                <a:schemeClr val="bg1"/>
              </a:solidFill>
              <a:latin typeface="+mn-lt"/>
            </a:endParaRPr>
          </a:p>
        </p:txBody>
      </p:sp>
      <p:sp>
        <p:nvSpPr>
          <p:cNvPr id="5" name="Content Placeholder 4"/>
          <p:cNvSpPr>
            <a:spLocks noGrp="1"/>
          </p:cNvSpPr>
          <p:nvPr>
            <p:ph idx="1"/>
          </p:nvPr>
        </p:nvSpPr>
        <p:spPr>
          <a:xfrm>
            <a:off x="457200" y="1268760"/>
            <a:ext cx="8229600" cy="5589240"/>
          </a:xfrm>
        </p:spPr>
        <p:txBody>
          <a:bodyPr>
            <a:normAutofit lnSpcReduction="10000"/>
          </a:bodyPr>
          <a:lstStyle/>
          <a:p>
            <a:pPr marL="0" indent="0">
              <a:buNone/>
            </a:pPr>
            <a:r>
              <a:rPr lang="sr-Cyrl-RS" sz="2400" dirty="0" smtClean="0"/>
              <a:t>Хемолиза</a:t>
            </a:r>
          </a:p>
          <a:p>
            <a:r>
              <a:rPr lang="sr-Cyrl-RS" sz="2400" dirty="0" smtClean="0"/>
              <a:t>може </a:t>
            </a:r>
            <a:r>
              <a:rPr lang="sr-Cyrl-RS" sz="2400" dirty="0"/>
              <a:t>бити последица отежаног вађања крви због лоших вена</a:t>
            </a:r>
            <a:endParaRPr lang="sr-Latn-RS" sz="2400" dirty="0"/>
          </a:p>
          <a:p>
            <a:r>
              <a:rPr lang="sr-Cyrl-RS" sz="2400" dirty="0" smtClean="0"/>
              <a:t>узорковање </a:t>
            </a:r>
            <a:r>
              <a:rPr lang="sr-Cyrl-RS" sz="2400" dirty="0"/>
              <a:t>крви иглама неодговарајућег промера</a:t>
            </a:r>
            <a:endParaRPr lang="sr-Latn-RS" sz="2400" dirty="0"/>
          </a:p>
          <a:p>
            <a:r>
              <a:rPr lang="sr-Cyrl-RS" sz="2400" dirty="0" smtClean="0"/>
              <a:t>предуго </a:t>
            </a:r>
            <a:r>
              <a:rPr lang="sr-Cyrl-RS" sz="2400" dirty="0"/>
              <a:t>држање повеске</a:t>
            </a:r>
            <a:endParaRPr lang="sr-Latn-RS" sz="2400" dirty="0"/>
          </a:p>
          <a:p>
            <a:r>
              <a:rPr lang="sr-Cyrl-RS" sz="2400" dirty="0" smtClean="0"/>
              <a:t>прејако </a:t>
            </a:r>
            <a:r>
              <a:rPr lang="sr-Cyrl-RS" sz="2400" dirty="0"/>
              <a:t>мешање узорка</a:t>
            </a:r>
            <a:endParaRPr lang="sr-Latn-RS" sz="2400" dirty="0"/>
          </a:p>
          <a:p>
            <a:r>
              <a:rPr lang="sr-Cyrl-RS" sz="2400" dirty="0" smtClean="0"/>
              <a:t>одложено </a:t>
            </a:r>
            <a:r>
              <a:rPr lang="sr-Cyrl-RS" sz="2400" dirty="0"/>
              <a:t>одвајање серума или плазме од ћелија</a:t>
            </a:r>
            <a:endParaRPr lang="sr-Latn-RS" sz="2400" dirty="0"/>
          </a:p>
          <a:p>
            <a:r>
              <a:rPr lang="sr-Cyrl-RS" sz="2400" dirty="0" smtClean="0"/>
              <a:t>неадекватни </a:t>
            </a:r>
            <a:r>
              <a:rPr lang="sr-Cyrl-RS" sz="2400" dirty="0"/>
              <a:t>температурни услови чувања узорка пре </a:t>
            </a:r>
            <a:r>
              <a:rPr lang="sr-Cyrl-RS" sz="2400" dirty="0" smtClean="0"/>
              <a:t>центрифугирања</a:t>
            </a:r>
          </a:p>
          <a:p>
            <a:pPr marL="0" indent="0">
              <a:buNone/>
            </a:pPr>
            <a:r>
              <a:rPr lang="sr-Cyrl-RS" sz="2400" dirty="0"/>
              <a:t>Грешке у обележавању</a:t>
            </a:r>
          </a:p>
          <a:p>
            <a:r>
              <a:rPr lang="sr-Cyrl-RS" sz="2400" dirty="0"/>
              <a:t>Поступак обележавања узорка мора бити тачно стандардизован, и пожељно је користити више података за идентификацију пацијента (име и презиме, датум рођења, матични број)</a:t>
            </a:r>
          </a:p>
          <a:p>
            <a:endParaRPr lang="sr-Cyrl-RS" sz="2400" dirty="0" smtClean="0"/>
          </a:p>
          <a:p>
            <a:pPr marL="0" indent="0">
              <a:buNone/>
            </a:pPr>
            <a:endParaRPr lang="sr-Latn-RS" sz="2400" dirty="0"/>
          </a:p>
          <a:p>
            <a:pPr marL="0" indent="0">
              <a:buNone/>
            </a:pPr>
            <a:endParaRPr lang="sr-Cyrl-RS" sz="2400" dirty="0" smtClean="0"/>
          </a:p>
        </p:txBody>
      </p:sp>
    </p:spTree>
    <p:extLst>
      <p:ext uri="{BB962C8B-B14F-4D97-AF65-F5344CB8AC3E}">
        <p14:creationId xmlns="" xmlns:p14="http://schemas.microsoft.com/office/powerpoint/2010/main" val="19224918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00000"/>
          </a:solidFill>
        </p:spPr>
        <p:txBody>
          <a:bodyPr>
            <a:normAutofit fontScale="90000"/>
          </a:bodyPr>
          <a:lstStyle/>
          <a:p>
            <a:r>
              <a:rPr lang="sr-Cyrl-RS" sz="3200" dirty="0" smtClean="0">
                <a:solidFill>
                  <a:srgbClr val="FF0000"/>
                </a:solidFill>
              </a:rPr>
              <a:t/>
            </a:r>
            <a:br>
              <a:rPr lang="sr-Cyrl-RS" sz="3200" dirty="0" smtClean="0">
                <a:solidFill>
                  <a:srgbClr val="FF0000"/>
                </a:solidFill>
              </a:rPr>
            </a:br>
            <a:r>
              <a:rPr lang="sr-Cyrl-RS" sz="3200" dirty="0" smtClean="0">
                <a:solidFill>
                  <a:srgbClr val="C00000"/>
                </a:solidFill>
                <a:latin typeface="+mn-lt"/>
              </a:rPr>
              <a:t>Ути</a:t>
            </a:r>
            <a:r>
              <a:rPr lang="sr-Cyrl-RS" sz="3200" dirty="0" smtClean="0">
                <a:solidFill>
                  <a:schemeClr val="bg1"/>
                </a:solidFill>
                <a:latin typeface="+mn-lt"/>
              </a:rPr>
              <a:t>Утицај методолошких фактора на резултате биохемијских анализа</a:t>
            </a:r>
            <a:r>
              <a:rPr lang="sr-Cyrl-RS" sz="3200" dirty="0">
                <a:solidFill>
                  <a:schemeClr val="bg1"/>
                </a:solidFill>
                <a:latin typeface="+mn-lt"/>
              </a:rPr>
              <a:t/>
            </a:r>
            <a:br>
              <a:rPr lang="sr-Cyrl-RS" sz="3200" dirty="0">
                <a:solidFill>
                  <a:schemeClr val="bg1"/>
                </a:solidFill>
                <a:latin typeface="+mn-lt"/>
              </a:rPr>
            </a:br>
            <a:endParaRPr lang="en-US" sz="3200" dirty="0">
              <a:solidFill>
                <a:schemeClr val="bg1"/>
              </a:solidFill>
              <a:latin typeface="+mn-lt"/>
            </a:endParaRPr>
          </a:p>
        </p:txBody>
      </p:sp>
      <p:sp>
        <p:nvSpPr>
          <p:cNvPr id="5" name="Content Placeholder 4"/>
          <p:cNvSpPr>
            <a:spLocks noGrp="1"/>
          </p:cNvSpPr>
          <p:nvPr>
            <p:ph idx="1"/>
          </p:nvPr>
        </p:nvSpPr>
        <p:spPr>
          <a:xfrm>
            <a:off x="457200" y="1600200"/>
            <a:ext cx="8229600" cy="5141168"/>
          </a:xfrm>
        </p:spPr>
        <p:txBody>
          <a:bodyPr>
            <a:normAutofit/>
          </a:bodyPr>
          <a:lstStyle/>
          <a:p>
            <a:pPr marL="0" indent="0">
              <a:buNone/>
            </a:pPr>
            <a:r>
              <a:rPr lang="sr-Cyrl-RS" sz="2400" dirty="0" smtClean="0"/>
              <a:t>Промене у узорку након вађења крви – узроци</a:t>
            </a:r>
          </a:p>
          <a:p>
            <a:r>
              <a:rPr lang="sr-Cyrl-RS" sz="2400" dirty="0"/>
              <a:t>неадекватне температуре чувања </a:t>
            </a:r>
            <a:r>
              <a:rPr lang="sr-Cyrl-RS" sz="2400" dirty="0" smtClean="0"/>
              <a:t>узорка</a:t>
            </a:r>
          </a:p>
          <a:p>
            <a:r>
              <a:rPr lang="sr-Cyrl-RS" sz="2400" dirty="0" smtClean="0"/>
              <a:t> </a:t>
            </a:r>
            <a:r>
              <a:rPr lang="sr-Cyrl-RS" sz="2400" dirty="0"/>
              <a:t>времена одвајања узорка од </a:t>
            </a:r>
            <a:r>
              <a:rPr lang="sr-Cyrl-RS" sz="2400" dirty="0" smtClean="0"/>
              <a:t>ћелија</a:t>
            </a:r>
          </a:p>
          <a:p>
            <a:r>
              <a:rPr lang="sr-Cyrl-RS" sz="2400" dirty="0" smtClean="0"/>
              <a:t> </a:t>
            </a:r>
            <a:r>
              <a:rPr lang="sr-Cyrl-RS" sz="2400" dirty="0"/>
              <a:t>неправилног центрифугирања или неадекватног </a:t>
            </a:r>
            <a:r>
              <a:rPr lang="sr-Cyrl-RS" sz="2400" dirty="0" smtClean="0"/>
              <a:t>транспорта</a:t>
            </a:r>
          </a:p>
          <a:p>
            <a:pPr marL="0" indent="0">
              <a:buNone/>
            </a:pPr>
            <a:r>
              <a:rPr lang="sr-Cyrl-RS" sz="2400" dirty="0"/>
              <a:t>Серум се може одвојити од ћелија након завршеног процеса згрушавања (око 30 минута), док се за добијање плазме узорак може одмах центрифугирати. Узорак крви за гасне анализе (артеријска или артеријализирана капиларна крв) потребно је анализирати у року од 15 минута од тренутка узорковања. Ако те није могуће, узорак се оставља на хладном. Исто важи и за узорке за одређивање јонизованог калцијума. </a:t>
            </a:r>
            <a:endParaRPr lang="sr-Latn-RS" sz="2400" dirty="0"/>
          </a:p>
          <a:p>
            <a:pPr marL="0" indent="0">
              <a:buNone/>
            </a:pPr>
            <a:endParaRPr lang="sr-Cyrl-RS" sz="2400" dirty="0" smtClean="0"/>
          </a:p>
          <a:p>
            <a:pPr marL="0" indent="0">
              <a:buNone/>
            </a:pPr>
            <a:endParaRPr lang="sr-Cyrl-RS" sz="2400" dirty="0" smtClean="0"/>
          </a:p>
        </p:txBody>
      </p:sp>
    </p:spTree>
    <p:extLst>
      <p:ext uri="{BB962C8B-B14F-4D97-AF65-F5344CB8AC3E}">
        <p14:creationId xmlns="" xmlns:p14="http://schemas.microsoft.com/office/powerpoint/2010/main" val="210856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19256" cy="778098"/>
          </a:xfrm>
          <a:solidFill>
            <a:srgbClr val="C00000"/>
          </a:solidFill>
        </p:spPr>
        <p:txBody>
          <a:bodyPr>
            <a:normAutofit/>
          </a:bodyPr>
          <a:lstStyle/>
          <a:p>
            <a:r>
              <a:rPr lang="sr-Cyrl-RS" sz="3200" dirty="0" smtClean="0">
                <a:solidFill>
                  <a:schemeClr val="bg1"/>
                </a:solidFill>
                <a:latin typeface="+mn-lt"/>
              </a:rPr>
              <a:t>Биохемијско испитивање</a:t>
            </a:r>
            <a:endParaRPr lang="sr-Latn-RS" sz="3200" dirty="0">
              <a:solidFill>
                <a:schemeClr val="bg1"/>
              </a:solidFill>
              <a:latin typeface="+mn-lt"/>
            </a:endParaRPr>
          </a:p>
        </p:txBody>
      </p:sp>
      <p:sp>
        <p:nvSpPr>
          <p:cNvPr id="3" name="Content Placeholder 2"/>
          <p:cNvSpPr>
            <a:spLocks noGrp="1"/>
          </p:cNvSpPr>
          <p:nvPr>
            <p:ph idx="1"/>
          </p:nvPr>
        </p:nvSpPr>
        <p:spPr/>
        <p:txBody>
          <a:bodyPr>
            <a:normAutofit/>
          </a:bodyPr>
          <a:lstStyle/>
          <a:p>
            <a:endParaRPr lang="sr-Cyrl-RS" sz="2400" dirty="0" smtClean="0"/>
          </a:p>
          <a:p>
            <a:r>
              <a:rPr lang="sr-Cyrl-RS" sz="2400" dirty="0" smtClean="0"/>
              <a:t>70</a:t>
            </a:r>
            <a:r>
              <a:rPr lang="en-US" sz="2400" dirty="0"/>
              <a:t>-</a:t>
            </a:r>
            <a:r>
              <a:rPr lang="sr-Cyrl-RS" sz="2400" dirty="0"/>
              <a:t>80</a:t>
            </a:r>
            <a:r>
              <a:rPr lang="en-US" sz="2400" dirty="0"/>
              <a:t>% </a:t>
            </a:r>
            <a:r>
              <a:rPr lang="sr-Cyrl-RS" sz="2400" dirty="0"/>
              <a:t>целокупне дијагностике заснива се на лабораторијским </a:t>
            </a:r>
            <a:r>
              <a:rPr lang="sr-Cyrl-RS" sz="2400" dirty="0" smtClean="0"/>
              <a:t>налазима</a:t>
            </a:r>
          </a:p>
          <a:p>
            <a:r>
              <a:rPr lang="sr-Cyrl-RS" sz="2400" dirty="0" smtClean="0"/>
              <a:t>Биохемијске </a:t>
            </a:r>
            <a:r>
              <a:rPr lang="sr-Cyrl-RS" sz="2400" dirty="0"/>
              <a:t>анализе имају примену и у здравој </a:t>
            </a:r>
            <a:r>
              <a:rPr lang="sr-Cyrl-RS" sz="2400" dirty="0" smtClean="0"/>
              <a:t>популацији </a:t>
            </a:r>
            <a:r>
              <a:rPr lang="sr-Cyrl-RS" sz="2400" dirty="0"/>
              <a:t>као скрининг тестови </a:t>
            </a:r>
            <a:endParaRPr lang="sr-Cyrl-RS" sz="2400" dirty="0" smtClean="0"/>
          </a:p>
          <a:p>
            <a:r>
              <a:rPr lang="sr-Cyrl-RS" sz="2400" dirty="0"/>
              <a:t>Клиничка биохемија проучава промене (како квалитативне тако и квантитативне) </a:t>
            </a:r>
            <a:r>
              <a:rPr lang="sr-Cyrl-RS" sz="2400" dirty="0" smtClean="0"/>
              <a:t>до </a:t>
            </a:r>
            <a:r>
              <a:rPr lang="sr-Cyrl-RS" sz="2400" dirty="0"/>
              <a:t>којих долази у телесним течностима </a:t>
            </a:r>
            <a:r>
              <a:rPr lang="sr-Cyrl-RS" sz="2400" dirty="0" smtClean="0"/>
              <a:t>у </a:t>
            </a:r>
            <a:r>
              <a:rPr lang="sr-Cyrl-RS" sz="2400" dirty="0"/>
              <a:t>различитим болестима, као и аналитичке методе које се користе у тим испитивањима</a:t>
            </a:r>
            <a:endParaRPr lang="sr-Latn-RS" sz="2400" dirty="0"/>
          </a:p>
        </p:txBody>
      </p:sp>
    </p:spTree>
    <p:extLst>
      <p:ext uri="{BB962C8B-B14F-4D97-AF65-F5344CB8AC3E}">
        <p14:creationId xmlns="" xmlns:p14="http://schemas.microsoft.com/office/powerpoint/2010/main" val="27499600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a:solidFill>
            <a:srgbClr val="C00000"/>
          </a:solidFill>
        </p:spPr>
        <p:txBody>
          <a:bodyPr>
            <a:normAutofit fontScale="90000"/>
          </a:bodyPr>
          <a:lstStyle/>
          <a:p>
            <a:r>
              <a:rPr lang="sr-Cyrl-RS" sz="3200" dirty="0" smtClean="0">
                <a:solidFill>
                  <a:srgbClr val="FF0000"/>
                </a:solidFill>
              </a:rPr>
              <a:t/>
            </a:r>
            <a:br>
              <a:rPr lang="sr-Cyrl-RS" sz="3200" dirty="0" smtClean="0">
                <a:solidFill>
                  <a:srgbClr val="FF0000"/>
                </a:solidFill>
              </a:rPr>
            </a:br>
            <a:r>
              <a:rPr lang="sr-Cyrl-RS" sz="3200" dirty="0" smtClean="0">
                <a:solidFill>
                  <a:schemeClr val="bg1"/>
                </a:solidFill>
                <a:latin typeface="+mn-lt"/>
              </a:rPr>
              <a:t>Сакупљање узорака урина</a:t>
            </a:r>
            <a:r>
              <a:rPr lang="sr-Cyrl-RS" sz="3200" dirty="0">
                <a:solidFill>
                  <a:schemeClr val="bg1"/>
                </a:solidFill>
                <a:latin typeface="+mn-lt"/>
              </a:rPr>
              <a:t/>
            </a:r>
            <a:br>
              <a:rPr lang="sr-Cyrl-RS" sz="3200" dirty="0">
                <a:solidFill>
                  <a:schemeClr val="bg1"/>
                </a:solidFill>
                <a:latin typeface="+mn-lt"/>
              </a:rPr>
            </a:br>
            <a:endParaRPr lang="en-US" sz="3200" dirty="0">
              <a:solidFill>
                <a:schemeClr val="bg1"/>
              </a:solidFill>
              <a:latin typeface="+mn-lt"/>
            </a:endParaRPr>
          </a:p>
        </p:txBody>
      </p:sp>
      <p:sp>
        <p:nvSpPr>
          <p:cNvPr id="5" name="Content Placeholder 4"/>
          <p:cNvSpPr>
            <a:spLocks noGrp="1"/>
          </p:cNvSpPr>
          <p:nvPr>
            <p:ph idx="1"/>
          </p:nvPr>
        </p:nvSpPr>
        <p:spPr>
          <a:xfrm>
            <a:off x="457200" y="1600200"/>
            <a:ext cx="8229600" cy="5141168"/>
          </a:xfrm>
        </p:spPr>
        <p:txBody>
          <a:bodyPr>
            <a:normAutofit/>
          </a:bodyPr>
          <a:lstStyle/>
          <a:p>
            <a:pPr marL="0" indent="0">
              <a:buNone/>
            </a:pPr>
            <a:r>
              <a:rPr lang="sr-Cyrl-RS" sz="2400" dirty="0"/>
              <a:t>Постоје више различитих врста узорака урина</a:t>
            </a:r>
            <a:r>
              <a:rPr lang="en-US" sz="2400" dirty="0"/>
              <a:t>:</a:t>
            </a:r>
            <a:endParaRPr lang="sr-Latn-RS" sz="2400" dirty="0"/>
          </a:p>
          <a:p>
            <a:pPr lvl="0"/>
            <a:r>
              <a:rPr lang="sr-Cyrl-RS" sz="2400" dirty="0"/>
              <a:t>појединачни узорак урина</a:t>
            </a:r>
            <a:endParaRPr lang="sr-Latn-RS" sz="2400" dirty="0"/>
          </a:p>
          <a:p>
            <a:pPr lvl="0"/>
            <a:r>
              <a:rPr lang="sr-Cyrl-RS" sz="2400" dirty="0"/>
              <a:t>насумични узорак урина</a:t>
            </a:r>
            <a:endParaRPr lang="sr-Latn-RS" sz="2400" dirty="0"/>
          </a:p>
          <a:p>
            <a:pPr lvl="0"/>
            <a:r>
              <a:rPr lang="sr-Cyrl-RS" sz="2400" dirty="0"/>
              <a:t>узорак урина скупљеног у тачно одређеном временском </a:t>
            </a:r>
            <a:r>
              <a:rPr lang="sr-Cyrl-RS" sz="2400" dirty="0" smtClean="0"/>
              <a:t>периоду</a:t>
            </a:r>
          </a:p>
          <a:p>
            <a:pPr marL="0" lvl="0" indent="0">
              <a:buNone/>
            </a:pPr>
            <a:r>
              <a:rPr lang="sr-Cyrl-RS" sz="2400" dirty="0"/>
              <a:t>Први јутарњи урин је најчешће коришћени појединачни узорак урина и користи се највише за квалитативно испитивање урина. То је урин који сакупља након ноћног гладовања и служи за откривање присуства патолошких састојака, као што су глукоза или протеини</a:t>
            </a:r>
            <a:endParaRPr lang="sr-Latn-RS" sz="2400" dirty="0"/>
          </a:p>
          <a:p>
            <a:pPr marL="0" indent="0">
              <a:buNone/>
            </a:pPr>
            <a:endParaRPr lang="sr-Cyrl-RS" sz="2400" dirty="0" smtClean="0"/>
          </a:p>
          <a:p>
            <a:pPr marL="0" indent="0">
              <a:buNone/>
            </a:pPr>
            <a:endParaRPr lang="sr-Cyrl-RS" sz="2400" dirty="0" smtClean="0"/>
          </a:p>
        </p:txBody>
      </p:sp>
    </p:spTree>
    <p:extLst>
      <p:ext uri="{BB962C8B-B14F-4D97-AF65-F5344CB8AC3E}">
        <p14:creationId xmlns="" xmlns:p14="http://schemas.microsoft.com/office/powerpoint/2010/main" val="37988115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a:solidFill>
            <a:srgbClr val="C00000"/>
          </a:solidFill>
        </p:spPr>
        <p:txBody>
          <a:bodyPr>
            <a:normAutofit fontScale="90000"/>
          </a:bodyPr>
          <a:lstStyle/>
          <a:p>
            <a:r>
              <a:rPr lang="sr-Cyrl-RS" sz="3200" dirty="0" smtClean="0">
                <a:solidFill>
                  <a:srgbClr val="FF0000"/>
                </a:solidFill>
              </a:rPr>
              <a:t/>
            </a:r>
            <a:br>
              <a:rPr lang="sr-Cyrl-RS" sz="3200" dirty="0" smtClean="0">
                <a:solidFill>
                  <a:srgbClr val="FF0000"/>
                </a:solidFill>
              </a:rPr>
            </a:br>
            <a:r>
              <a:rPr lang="sr-Cyrl-RS" sz="3200" dirty="0" smtClean="0">
                <a:solidFill>
                  <a:schemeClr val="bg1"/>
                </a:solidFill>
                <a:latin typeface="+mn-lt"/>
              </a:rPr>
              <a:t>Сакупљање узорака урина</a:t>
            </a:r>
            <a:r>
              <a:rPr lang="sr-Cyrl-RS" sz="3200" dirty="0">
                <a:solidFill>
                  <a:schemeClr val="bg1"/>
                </a:solidFill>
                <a:latin typeface="+mn-lt"/>
              </a:rPr>
              <a:t/>
            </a:r>
            <a:br>
              <a:rPr lang="sr-Cyrl-RS" sz="3200" dirty="0">
                <a:solidFill>
                  <a:schemeClr val="bg1"/>
                </a:solidFill>
                <a:latin typeface="+mn-lt"/>
              </a:rPr>
            </a:br>
            <a:endParaRPr lang="en-US" sz="3200" dirty="0">
              <a:solidFill>
                <a:schemeClr val="bg1"/>
              </a:solidFill>
              <a:latin typeface="+mn-lt"/>
            </a:endParaRPr>
          </a:p>
        </p:txBody>
      </p:sp>
      <p:sp>
        <p:nvSpPr>
          <p:cNvPr id="5" name="Content Placeholder 4"/>
          <p:cNvSpPr>
            <a:spLocks noGrp="1"/>
          </p:cNvSpPr>
          <p:nvPr>
            <p:ph idx="1"/>
          </p:nvPr>
        </p:nvSpPr>
        <p:spPr>
          <a:xfrm>
            <a:off x="457200" y="1600200"/>
            <a:ext cx="8229600" cy="5141168"/>
          </a:xfrm>
        </p:spPr>
        <p:txBody>
          <a:bodyPr>
            <a:normAutofit/>
          </a:bodyPr>
          <a:lstStyle/>
          <a:p>
            <a:endParaRPr lang="sr-Cyrl-RS" sz="2400" dirty="0" smtClean="0"/>
          </a:p>
          <a:p>
            <a:r>
              <a:rPr lang="sr-Cyrl-RS" sz="2400" dirty="0" smtClean="0"/>
              <a:t>За </a:t>
            </a:r>
            <a:r>
              <a:rPr lang="sr-Cyrl-RS" sz="2400" dirty="0"/>
              <a:t>анализирање урина у одређеном временском периоду најчешће се користи 24-часовно </a:t>
            </a:r>
            <a:r>
              <a:rPr lang="sr-Cyrl-RS" sz="2400" dirty="0" smtClean="0"/>
              <a:t>скупљање</a:t>
            </a:r>
          </a:p>
          <a:p>
            <a:r>
              <a:rPr lang="sr-Cyrl-RS" sz="2400" dirty="0"/>
              <a:t>При нормалној исхрани и уобичајеном уносу течности дневно се излучи 1200-1500</a:t>
            </a:r>
            <a:r>
              <a:rPr lang="sr-Latn-RS" sz="2400" dirty="0"/>
              <a:t>ml </a:t>
            </a:r>
            <a:r>
              <a:rPr lang="sr-Cyrl-RS" sz="2400" dirty="0" smtClean="0"/>
              <a:t>урина</a:t>
            </a:r>
          </a:p>
          <a:p>
            <a:r>
              <a:rPr lang="sr-Cyrl-RS" sz="2400" dirty="0"/>
              <a:t>Првог дана скупљања одбацује се прва јутарња мокраћа, а све остале мокраће у току дан и ноћи, закључно са првом јутарњом мокраћом наредног дана у исто време као и првог дана се скупљају у боцу која се обележава подацима пацијента</a:t>
            </a:r>
            <a:endParaRPr lang="sr-Cyrl-RS" sz="2400" dirty="0" smtClean="0"/>
          </a:p>
          <a:p>
            <a:pPr marL="0" indent="0">
              <a:buNone/>
            </a:pPr>
            <a:endParaRPr lang="sr-Cyrl-RS" sz="2400" dirty="0" smtClean="0"/>
          </a:p>
          <a:p>
            <a:pPr marL="0" indent="0">
              <a:buNone/>
            </a:pPr>
            <a:endParaRPr lang="sr-Cyrl-RS" sz="2400" dirty="0" smtClean="0"/>
          </a:p>
        </p:txBody>
      </p:sp>
    </p:spTree>
    <p:extLst>
      <p:ext uri="{BB962C8B-B14F-4D97-AF65-F5344CB8AC3E}">
        <p14:creationId xmlns="" xmlns:p14="http://schemas.microsoft.com/office/powerpoint/2010/main" val="20076364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a:solidFill>
            <a:srgbClr val="C00000"/>
          </a:solidFill>
        </p:spPr>
        <p:txBody>
          <a:bodyPr>
            <a:normAutofit fontScale="90000"/>
          </a:bodyPr>
          <a:lstStyle/>
          <a:p>
            <a:r>
              <a:rPr lang="sr-Cyrl-RS" sz="3200" dirty="0" smtClean="0">
                <a:solidFill>
                  <a:srgbClr val="FF0000"/>
                </a:solidFill>
              </a:rPr>
              <a:t/>
            </a:r>
            <a:br>
              <a:rPr lang="sr-Cyrl-RS" sz="3200" dirty="0" smtClean="0">
                <a:solidFill>
                  <a:srgbClr val="FF0000"/>
                </a:solidFill>
              </a:rPr>
            </a:br>
            <a:r>
              <a:rPr lang="sr-Cyrl-RS" sz="3200" dirty="0" smtClean="0">
                <a:solidFill>
                  <a:schemeClr val="bg1"/>
                </a:solidFill>
                <a:latin typeface="+mn-lt"/>
              </a:rPr>
              <a:t>Сакупљање узорака фецеса</a:t>
            </a:r>
            <a:r>
              <a:rPr lang="sr-Cyrl-RS" sz="3200" dirty="0">
                <a:solidFill>
                  <a:schemeClr val="bg1"/>
                </a:solidFill>
                <a:latin typeface="+mn-lt"/>
              </a:rPr>
              <a:t/>
            </a:r>
            <a:br>
              <a:rPr lang="sr-Cyrl-RS" sz="3200" dirty="0">
                <a:solidFill>
                  <a:schemeClr val="bg1"/>
                </a:solidFill>
                <a:latin typeface="+mn-lt"/>
              </a:rPr>
            </a:br>
            <a:endParaRPr lang="en-US" sz="3200" dirty="0">
              <a:solidFill>
                <a:schemeClr val="bg1"/>
              </a:solidFill>
              <a:latin typeface="+mn-lt"/>
            </a:endParaRPr>
          </a:p>
        </p:txBody>
      </p:sp>
      <p:sp>
        <p:nvSpPr>
          <p:cNvPr id="5" name="Content Placeholder 4"/>
          <p:cNvSpPr>
            <a:spLocks noGrp="1"/>
          </p:cNvSpPr>
          <p:nvPr>
            <p:ph idx="1"/>
          </p:nvPr>
        </p:nvSpPr>
        <p:spPr>
          <a:xfrm>
            <a:off x="457200" y="1600200"/>
            <a:ext cx="8229600" cy="5141168"/>
          </a:xfrm>
        </p:spPr>
        <p:txBody>
          <a:bodyPr>
            <a:normAutofit lnSpcReduction="10000"/>
          </a:bodyPr>
          <a:lstStyle/>
          <a:p>
            <a:endParaRPr lang="sr-Cyrl-RS" sz="2400" dirty="0" smtClean="0"/>
          </a:p>
          <a:p>
            <a:pPr marL="0" indent="0">
              <a:buNone/>
            </a:pPr>
            <a:r>
              <a:rPr lang="sr-Cyrl-RS" sz="2400" dirty="0"/>
              <a:t>Фецес је мешавина неапсорбованих и несварљивих састојака хране који у дебелом цреву подлежу дејству бактерија, затим жучних пигмената, жучних соли и осталих секрета који се луче у лумен танког црева, десквамираних епителних ћелија гастроинтестиналног тракта и воде.</a:t>
            </a:r>
            <a:endParaRPr lang="sr-Latn-RS" sz="2400" dirty="0"/>
          </a:p>
          <a:p>
            <a:pPr marL="0" indent="0">
              <a:buNone/>
            </a:pPr>
            <a:r>
              <a:rPr lang="sr-Cyrl-RS" sz="2400" dirty="0"/>
              <a:t>За испитивање се користе различити узорци фецеса</a:t>
            </a:r>
            <a:r>
              <a:rPr lang="en-US" sz="2400" dirty="0"/>
              <a:t>:</a:t>
            </a:r>
            <a:endParaRPr lang="sr-Latn-RS" sz="2400" dirty="0"/>
          </a:p>
          <a:p>
            <a:pPr lvl="0"/>
            <a:r>
              <a:rPr lang="sr-Cyrl-RS" sz="2400" dirty="0"/>
              <a:t>појединачни узорак (користи се за испитивање постојања окултног крварења)</a:t>
            </a:r>
            <a:endParaRPr lang="sr-Latn-RS" sz="2400" dirty="0"/>
          </a:p>
          <a:p>
            <a:pPr lvl="0"/>
            <a:r>
              <a:rPr lang="sr-Cyrl-RS" sz="2400" dirty="0"/>
              <a:t>целокупна столица (24-часовни узорак) у коме се тражени састојци одређују квантитативно</a:t>
            </a:r>
            <a:endParaRPr lang="sr-Latn-RS" sz="2400" dirty="0"/>
          </a:p>
          <a:p>
            <a:pPr lvl="0"/>
            <a:r>
              <a:rPr lang="sr-Cyrl-RS" sz="2400" dirty="0"/>
              <a:t>столица која се скупља 72 сата и користи се за метаболичка испитивања</a:t>
            </a:r>
            <a:endParaRPr lang="sr-Latn-RS" sz="2400" dirty="0"/>
          </a:p>
          <a:p>
            <a:pPr marL="0" indent="0">
              <a:buNone/>
            </a:pPr>
            <a:endParaRPr lang="sr-Cyrl-RS" sz="2400" dirty="0" smtClean="0"/>
          </a:p>
          <a:p>
            <a:pPr marL="0" indent="0">
              <a:buNone/>
            </a:pPr>
            <a:endParaRPr lang="sr-Cyrl-RS" sz="2400" dirty="0" smtClean="0"/>
          </a:p>
        </p:txBody>
      </p:sp>
    </p:spTree>
    <p:extLst>
      <p:ext uri="{BB962C8B-B14F-4D97-AF65-F5344CB8AC3E}">
        <p14:creationId xmlns="" xmlns:p14="http://schemas.microsoft.com/office/powerpoint/2010/main" val="1566202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19256" cy="778098"/>
          </a:xfrm>
          <a:solidFill>
            <a:srgbClr val="C00000"/>
          </a:solidFill>
        </p:spPr>
        <p:txBody>
          <a:bodyPr>
            <a:normAutofit/>
          </a:bodyPr>
          <a:lstStyle/>
          <a:p>
            <a:r>
              <a:rPr lang="sr-Cyrl-RS" sz="3200" dirty="0" smtClean="0">
                <a:solidFill>
                  <a:schemeClr val="bg1"/>
                </a:solidFill>
                <a:latin typeface="+mn-lt"/>
              </a:rPr>
              <a:t>Биохемијско испитивање</a:t>
            </a:r>
            <a:endParaRPr lang="sr-Latn-RS" sz="3200" dirty="0">
              <a:solidFill>
                <a:schemeClr val="bg1"/>
              </a:solidFill>
              <a:latin typeface="+mn-lt"/>
            </a:endParaRPr>
          </a:p>
        </p:txBody>
      </p:sp>
      <p:sp>
        <p:nvSpPr>
          <p:cNvPr id="3" name="Content Placeholder 2"/>
          <p:cNvSpPr>
            <a:spLocks noGrp="1"/>
          </p:cNvSpPr>
          <p:nvPr>
            <p:ph idx="1"/>
          </p:nvPr>
        </p:nvSpPr>
        <p:spPr/>
        <p:txBody>
          <a:bodyPr>
            <a:normAutofit/>
          </a:bodyPr>
          <a:lstStyle/>
          <a:p>
            <a:pPr marL="0" indent="0">
              <a:buNone/>
            </a:pPr>
            <a:endParaRPr lang="sr-Cyrl-RS" sz="2400" dirty="0" smtClean="0"/>
          </a:p>
          <a:p>
            <a:pPr marL="0" indent="0">
              <a:buNone/>
            </a:pPr>
            <a:r>
              <a:rPr lang="sr-Cyrl-RS" sz="2400" dirty="0" smtClean="0"/>
              <a:t>Лабораторијско </a:t>
            </a:r>
            <a:r>
              <a:rPr lang="sr-Cyrl-RS" sz="2400" dirty="0"/>
              <a:t>испитивање треба да буде засновано на следећим принципима</a:t>
            </a:r>
            <a:r>
              <a:rPr lang="en-US" sz="2400" dirty="0"/>
              <a:t>:</a:t>
            </a:r>
            <a:endParaRPr lang="sr-Latn-RS" sz="2400" dirty="0"/>
          </a:p>
          <a:p>
            <a:pPr lvl="0"/>
            <a:r>
              <a:rPr lang="sr-Cyrl-RS" sz="2400" dirty="0"/>
              <a:t>циљани приступ – тражити анализе у зависности од клиничке слике пацијента</a:t>
            </a:r>
            <a:endParaRPr lang="sr-Latn-RS" sz="2400" dirty="0"/>
          </a:p>
          <a:p>
            <a:pPr lvl="0"/>
            <a:r>
              <a:rPr lang="sr-Cyrl-RS" sz="2400" dirty="0"/>
              <a:t>прво треба користити једноставније, брже и јевтиније анализе, па ако оне не дају тражене клиничке одговоре може се прибегнути сложенијим претрагама</a:t>
            </a:r>
            <a:endParaRPr lang="sr-Latn-RS" sz="2400" dirty="0"/>
          </a:p>
          <a:p>
            <a:endParaRPr lang="sr-Latn-RS" sz="2400" dirty="0"/>
          </a:p>
        </p:txBody>
      </p:sp>
    </p:spTree>
    <p:extLst>
      <p:ext uri="{BB962C8B-B14F-4D97-AF65-F5344CB8AC3E}">
        <p14:creationId xmlns="" xmlns:p14="http://schemas.microsoft.com/office/powerpoint/2010/main" val="3660520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a:solidFill>
            <a:srgbClr val="C00000"/>
          </a:solidFill>
        </p:spPr>
        <p:style>
          <a:lnRef idx="1">
            <a:schemeClr val="accent2"/>
          </a:lnRef>
          <a:fillRef idx="3">
            <a:schemeClr val="accent2"/>
          </a:fillRef>
          <a:effectRef idx="2">
            <a:schemeClr val="accent2"/>
          </a:effectRef>
          <a:fontRef idx="minor">
            <a:schemeClr val="lt1"/>
          </a:fontRef>
        </p:style>
        <p:txBody>
          <a:bodyPr>
            <a:normAutofit/>
          </a:bodyPr>
          <a:lstStyle/>
          <a:p>
            <a:pPr algn="ctr"/>
            <a:r>
              <a:rPr lang="sr-Cyrl-RS" sz="3200" dirty="0" smtClean="0">
                <a:solidFill>
                  <a:schemeClr val="bg1"/>
                </a:solidFill>
              </a:rPr>
              <a:t>Врсте биолошког материјала</a:t>
            </a:r>
            <a:endParaRPr lang="en-US" sz="3200" dirty="0">
              <a:solidFill>
                <a:schemeClr val="bg1"/>
              </a:solidFill>
            </a:endParaRPr>
          </a:p>
        </p:txBody>
      </p:sp>
      <p:sp>
        <p:nvSpPr>
          <p:cNvPr id="3" name="Content Placeholder 2"/>
          <p:cNvSpPr>
            <a:spLocks noGrp="1"/>
          </p:cNvSpPr>
          <p:nvPr>
            <p:ph sz="quarter" idx="1"/>
          </p:nvPr>
        </p:nvSpPr>
        <p:spPr/>
        <p:txBody>
          <a:bodyPr>
            <a:normAutofit/>
          </a:bodyPr>
          <a:lstStyle/>
          <a:p>
            <a:endParaRPr lang="en-US" sz="2400" dirty="0" smtClean="0"/>
          </a:p>
          <a:p>
            <a:pPr marL="0" indent="0">
              <a:buNone/>
            </a:pPr>
            <a:r>
              <a:rPr lang="sr-Cyrl-RS" sz="2400" dirty="0" smtClean="0"/>
              <a:t>Најчешће испитивани узорци у клиничко-биохемијској лабораторији</a:t>
            </a:r>
            <a:r>
              <a:rPr lang="en-US" sz="2400" dirty="0" smtClean="0"/>
              <a:t>:</a:t>
            </a:r>
            <a:endParaRPr lang="sr-Cyrl-RS" sz="2400" dirty="0" smtClean="0"/>
          </a:p>
          <a:p>
            <a:r>
              <a:rPr lang="sr-Cyrl-RS" sz="2400" dirty="0" smtClean="0"/>
              <a:t>Крв, серум или плазма</a:t>
            </a:r>
          </a:p>
          <a:p>
            <a:r>
              <a:rPr lang="sr-Cyrl-RS" sz="2400" dirty="0" smtClean="0"/>
              <a:t>Урин</a:t>
            </a:r>
          </a:p>
          <a:p>
            <a:r>
              <a:rPr lang="sr-Cyrl-RS" sz="2400" dirty="0" smtClean="0"/>
              <a:t>Ликвор</a:t>
            </a:r>
          </a:p>
          <a:p>
            <a:r>
              <a:rPr lang="sr-Cyrl-RS" sz="2400" dirty="0" smtClean="0"/>
              <a:t>Течности телесних шупљина</a:t>
            </a:r>
          </a:p>
          <a:p>
            <a:r>
              <a:rPr lang="sr-Cyrl-RS" sz="2400" dirty="0" smtClean="0"/>
              <a:t>Фецес</a:t>
            </a:r>
          </a:p>
        </p:txBody>
      </p:sp>
    </p:spTree>
    <p:extLst>
      <p:ext uri="{BB962C8B-B14F-4D97-AF65-F5344CB8AC3E}">
        <p14:creationId xmlns="" xmlns:p14="http://schemas.microsoft.com/office/powerpoint/2010/main" val="7260985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style>
          <a:lnRef idx="1">
            <a:schemeClr val="accent2"/>
          </a:lnRef>
          <a:fillRef idx="3">
            <a:schemeClr val="accent2"/>
          </a:fillRef>
          <a:effectRef idx="2">
            <a:schemeClr val="accent2"/>
          </a:effectRef>
          <a:fontRef idx="minor">
            <a:schemeClr val="lt1"/>
          </a:fontRef>
        </p:style>
        <p:txBody>
          <a:bodyPr>
            <a:normAutofit/>
          </a:bodyPr>
          <a:lstStyle/>
          <a:p>
            <a:pPr algn="ctr"/>
            <a:r>
              <a:rPr lang="sr-Cyrl-RS" sz="3200" dirty="0" smtClean="0">
                <a:solidFill>
                  <a:schemeClr val="bg1"/>
                </a:solidFill>
              </a:rPr>
              <a:t>Фазе клиничко-биохемијског испитивања</a:t>
            </a:r>
            <a:endParaRPr lang="en-US" sz="3200" dirty="0">
              <a:solidFill>
                <a:schemeClr val="bg1"/>
              </a:solidFill>
            </a:endParaRPr>
          </a:p>
        </p:txBody>
      </p:sp>
      <p:sp>
        <p:nvSpPr>
          <p:cNvPr id="3" name="Content Placeholder 2"/>
          <p:cNvSpPr>
            <a:spLocks noGrp="1"/>
          </p:cNvSpPr>
          <p:nvPr>
            <p:ph sz="quarter" idx="1"/>
          </p:nvPr>
        </p:nvSpPr>
        <p:spPr/>
        <p:txBody>
          <a:bodyPr>
            <a:normAutofit/>
          </a:bodyPr>
          <a:lstStyle/>
          <a:p>
            <a:endParaRPr lang="sr-Cyrl-RS" sz="2400" dirty="0" smtClean="0"/>
          </a:p>
          <a:p>
            <a:r>
              <a:rPr lang="sr-Cyrl-RS" sz="2400" dirty="0" smtClean="0"/>
              <a:t>Преаналитичка</a:t>
            </a:r>
          </a:p>
          <a:p>
            <a:pPr lvl="1"/>
            <a:r>
              <a:rPr lang="sr-Cyrl-RS" sz="2000" dirty="0" smtClean="0"/>
              <a:t>припрема пацијента</a:t>
            </a:r>
            <a:endParaRPr lang="sr-Latn-RS" sz="2000" dirty="0" smtClean="0"/>
          </a:p>
          <a:p>
            <a:pPr lvl="1"/>
            <a:r>
              <a:rPr lang="sr-Cyrl-RS" sz="2000" dirty="0" smtClean="0"/>
              <a:t>узимање материјала</a:t>
            </a:r>
            <a:endParaRPr lang="sr-Latn-RS" sz="2000" dirty="0" smtClean="0"/>
          </a:p>
          <a:p>
            <a:pPr lvl="1"/>
            <a:r>
              <a:rPr lang="sr-Cyrl-RS" sz="2000" dirty="0" smtClean="0"/>
              <a:t>издвајање узорка из сакупљеног материјала</a:t>
            </a:r>
            <a:endParaRPr lang="sr-Latn-RS" sz="2000" dirty="0" smtClean="0"/>
          </a:p>
          <a:p>
            <a:pPr lvl="1"/>
            <a:r>
              <a:rPr lang="sr-Cyrl-RS" sz="2000" dirty="0" smtClean="0"/>
              <a:t>транспорт узорка</a:t>
            </a:r>
            <a:endParaRPr lang="sr-Latn-RS" sz="2000" dirty="0" smtClean="0"/>
          </a:p>
          <a:p>
            <a:pPr lvl="1"/>
            <a:r>
              <a:rPr lang="sr-Cyrl-RS" sz="2000" dirty="0" smtClean="0"/>
              <a:t>чување узорка</a:t>
            </a:r>
            <a:endParaRPr lang="sr-Latn-RS" sz="2000" dirty="0" smtClean="0"/>
          </a:p>
          <a:p>
            <a:pPr lvl="1"/>
            <a:r>
              <a:rPr lang="sr-Cyrl-RS" sz="2000" dirty="0" smtClean="0"/>
              <a:t>претретман узорка</a:t>
            </a:r>
          </a:p>
          <a:p>
            <a:pPr marL="400050"/>
            <a:r>
              <a:rPr lang="sr-Cyrl-RS" sz="2400" dirty="0" smtClean="0"/>
              <a:t>Аналитичка</a:t>
            </a:r>
          </a:p>
          <a:p>
            <a:pPr marL="400050"/>
            <a:r>
              <a:rPr lang="sr-Cyrl-RS" sz="2400" dirty="0" smtClean="0"/>
              <a:t>Постаналитичка</a:t>
            </a:r>
            <a:endParaRPr lang="en-US" sz="2400" dirty="0" smtClean="0"/>
          </a:p>
        </p:txBody>
      </p:sp>
    </p:spTree>
    <p:extLst>
      <p:ext uri="{BB962C8B-B14F-4D97-AF65-F5344CB8AC3E}">
        <p14:creationId xmlns="" xmlns:p14="http://schemas.microsoft.com/office/powerpoint/2010/main" val="2776345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305800" cy="2590800"/>
          </a:xfrm>
        </p:spPr>
        <p:txBody>
          <a:bodyPr>
            <a:noAutofit/>
          </a:bodyPr>
          <a:lstStyle/>
          <a:p>
            <a:r>
              <a:rPr lang="sr-Cyrl-RS" sz="2200" dirty="0" smtClean="0"/>
              <a:t>Најчешћи узорак који се анализира у биохемијским лабораторијама је крв, односно серум или плазма који се добијају из крви</a:t>
            </a:r>
          </a:p>
          <a:p>
            <a:r>
              <a:rPr lang="sr-Cyrl-RS" sz="2200" dirty="0" smtClean="0"/>
              <a:t>Серум је бистра жућкаста течност која се добија центрифугирањем крви након завршене коагулације</a:t>
            </a:r>
          </a:p>
          <a:p>
            <a:r>
              <a:rPr lang="sr-Cyrl-RS" sz="2200" dirty="0" smtClean="0"/>
              <a:t>Плазма је бистра жућкаста течност која се добија центрифугирањем крви којој је додат антикоагуланс (хепарин, цитрат, оксалат, </a:t>
            </a:r>
            <a:r>
              <a:rPr lang="en-US" sz="2200" dirty="0" smtClean="0"/>
              <a:t>EDTA…)</a:t>
            </a:r>
            <a:endParaRPr lang="sr-Cyrl-RS" sz="2200" dirty="0" smtClean="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09600" y="3124200"/>
            <a:ext cx="6513775" cy="3733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1811128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1331640" y="1340768"/>
            <a:ext cx="6696744" cy="4896544"/>
          </a:xfrm>
          <a:prstGeom prst="rect">
            <a:avLst/>
          </a:prstGeom>
        </p:spPr>
      </p:pic>
      <p:sp>
        <p:nvSpPr>
          <p:cNvPr id="5" name="Title 1"/>
          <p:cNvSpPr>
            <a:spLocks noGrp="1"/>
          </p:cNvSpPr>
          <p:nvPr>
            <p:ph type="title"/>
          </p:nvPr>
        </p:nvSpPr>
        <p:spPr>
          <a:xfrm>
            <a:off x="457200" y="274638"/>
            <a:ext cx="8291264" cy="706090"/>
          </a:xfrm>
          <a:solidFill>
            <a:srgbClr val="C00000"/>
          </a:solidFill>
        </p:spPr>
        <p:txBody>
          <a:bodyPr>
            <a:normAutofit/>
          </a:bodyPr>
          <a:lstStyle/>
          <a:p>
            <a:r>
              <a:rPr lang="sr-Cyrl-RS" sz="3200" dirty="0" smtClean="0">
                <a:solidFill>
                  <a:schemeClr val="bg1"/>
                </a:solidFill>
                <a:latin typeface="+mn-lt"/>
              </a:rPr>
              <a:t>Врсте епрувета</a:t>
            </a:r>
            <a:endParaRPr lang="sr-Latn-RS" sz="3200" dirty="0">
              <a:solidFill>
                <a:schemeClr val="bg1"/>
              </a:solidFill>
              <a:latin typeface="+mn-lt"/>
            </a:endParaRPr>
          </a:p>
        </p:txBody>
      </p:sp>
    </p:spTree>
    <p:extLst>
      <p:ext uri="{BB962C8B-B14F-4D97-AF65-F5344CB8AC3E}">
        <p14:creationId xmlns="" xmlns:p14="http://schemas.microsoft.com/office/powerpoint/2010/main" val="9667975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91264" cy="706090"/>
          </a:xfrm>
          <a:solidFill>
            <a:srgbClr val="C00000"/>
          </a:solidFill>
        </p:spPr>
        <p:txBody>
          <a:bodyPr>
            <a:normAutofit/>
          </a:bodyPr>
          <a:lstStyle/>
          <a:p>
            <a:r>
              <a:rPr lang="sr-Cyrl-RS" sz="3200" dirty="0" smtClean="0">
                <a:solidFill>
                  <a:schemeClr val="bg1"/>
                </a:solidFill>
                <a:latin typeface="+mn-lt"/>
              </a:rPr>
              <a:t>Врсте узорака крви</a:t>
            </a:r>
            <a:endParaRPr lang="sr-Latn-RS" sz="3200" dirty="0">
              <a:solidFill>
                <a:schemeClr val="bg1"/>
              </a:solidFill>
              <a:latin typeface="+mn-lt"/>
            </a:endParaRPr>
          </a:p>
        </p:txBody>
      </p:sp>
      <p:sp>
        <p:nvSpPr>
          <p:cNvPr id="2" name="Content Placeholder 1"/>
          <p:cNvSpPr>
            <a:spLocks noGrp="1"/>
          </p:cNvSpPr>
          <p:nvPr>
            <p:ph idx="1"/>
          </p:nvPr>
        </p:nvSpPr>
        <p:spPr/>
        <p:txBody>
          <a:bodyPr>
            <a:normAutofit/>
          </a:bodyPr>
          <a:lstStyle/>
          <a:p>
            <a:r>
              <a:rPr lang="sr-Cyrl-RS" sz="2400" b="1" dirty="0"/>
              <a:t>Венска крв </a:t>
            </a:r>
            <a:r>
              <a:rPr lang="sr-Cyrl-RS" sz="2400" dirty="0" smtClean="0"/>
              <a:t>- најчешће </a:t>
            </a:r>
            <a:r>
              <a:rPr lang="sr-Cyrl-RS" sz="2400" dirty="0"/>
              <a:t>добија пункцијом кубиталне </a:t>
            </a:r>
            <a:r>
              <a:rPr lang="sr-Cyrl-RS" sz="2400" dirty="0" smtClean="0"/>
              <a:t>вене</a:t>
            </a:r>
          </a:p>
          <a:p>
            <a:r>
              <a:rPr lang="sr-Cyrl-RS" sz="2400" b="1" dirty="0" smtClean="0"/>
              <a:t>Капиларна </a:t>
            </a:r>
            <a:r>
              <a:rPr lang="sr-Cyrl-RS" sz="2400" b="1" dirty="0"/>
              <a:t>крв </a:t>
            </a:r>
            <a:r>
              <a:rPr lang="sr-Cyrl-RS" sz="2400" dirty="0" smtClean="0"/>
              <a:t>- добија се пункцијом прста </a:t>
            </a:r>
            <a:r>
              <a:rPr lang="sr-Cyrl-RS" sz="2400" dirty="0"/>
              <a:t>или пете код </a:t>
            </a:r>
            <a:r>
              <a:rPr lang="sr-Cyrl-RS" sz="2400" dirty="0" smtClean="0"/>
              <a:t>новорођенчади</a:t>
            </a:r>
          </a:p>
          <a:p>
            <a:r>
              <a:rPr lang="sr-Cyrl-RS" sz="2400" b="1" dirty="0" smtClean="0"/>
              <a:t>Артеријска </a:t>
            </a:r>
            <a:r>
              <a:rPr lang="sr-Cyrl-RS" sz="2400" b="1" dirty="0"/>
              <a:t>крв </a:t>
            </a:r>
            <a:r>
              <a:rPr lang="sr-Cyrl-RS" sz="2400" dirty="0" smtClean="0"/>
              <a:t>- пункцијом </a:t>
            </a:r>
            <a:r>
              <a:rPr lang="sr-Cyrl-RS" sz="2400" dirty="0"/>
              <a:t>радијалне, брахијалне или феморалне </a:t>
            </a:r>
            <a:r>
              <a:rPr lang="sr-Cyrl-RS" sz="2400" dirty="0" smtClean="0"/>
              <a:t>артерије</a:t>
            </a:r>
          </a:p>
          <a:p>
            <a:pPr marL="0" indent="0">
              <a:buNone/>
            </a:pPr>
            <a:r>
              <a:rPr lang="sr-Cyrl-RS" sz="2400" dirty="0"/>
              <a:t>Епрувете за издвајање серума не садрже антикоагулантно средтво, али могу садржати средтва за убрзавање коагулације као и гел </a:t>
            </a:r>
            <a:r>
              <a:rPr lang="sr-Cyrl-RS" sz="2400" dirty="0" smtClean="0"/>
              <a:t>сепараторе</a:t>
            </a:r>
          </a:p>
          <a:p>
            <a:pPr marL="0" indent="0">
              <a:buNone/>
            </a:pPr>
            <a:r>
              <a:rPr lang="sr-Cyrl-RS" sz="2400" dirty="0"/>
              <a:t>За добијање плазме користе се епрувете које садрже  антикоагулантно средство</a:t>
            </a:r>
            <a:endParaRPr lang="sr-Latn-RS" sz="2400" dirty="0"/>
          </a:p>
        </p:txBody>
      </p:sp>
    </p:spTree>
    <p:extLst>
      <p:ext uri="{BB962C8B-B14F-4D97-AF65-F5344CB8AC3E}">
        <p14:creationId xmlns="" xmlns:p14="http://schemas.microsoft.com/office/powerpoint/2010/main" val="354288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91264" cy="490066"/>
          </a:xfrm>
          <a:solidFill>
            <a:srgbClr val="C00000"/>
          </a:solidFill>
        </p:spPr>
        <p:txBody>
          <a:bodyPr>
            <a:normAutofit fontScale="90000"/>
          </a:bodyPr>
          <a:lstStyle/>
          <a:p>
            <a:r>
              <a:rPr lang="sr-Cyrl-RS" sz="3200" dirty="0" smtClean="0">
                <a:solidFill>
                  <a:schemeClr val="bg1"/>
                </a:solidFill>
                <a:latin typeface="+mn-lt"/>
              </a:rPr>
              <a:t>Препоручени редослед узорковања крви</a:t>
            </a:r>
            <a:endParaRPr lang="sr-Latn-RS" sz="3200" dirty="0">
              <a:solidFill>
                <a:schemeClr val="bg1"/>
              </a:solidFill>
              <a:latin typeface="+mn-lt"/>
            </a:endParaRPr>
          </a:p>
        </p:txBody>
      </p:sp>
      <p:pic>
        <p:nvPicPr>
          <p:cNvPr id="2050" name="Picture 2"/>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467544" y="908720"/>
            <a:ext cx="8136904" cy="56886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0844884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290</TotalTime>
  <Words>1015</Words>
  <Application>Microsoft Office PowerPoint</Application>
  <PresentationFormat>On-screen Show (4:3)</PresentationFormat>
  <Paragraphs>149</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Slide 1</vt:lpstr>
      <vt:lpstr>Биохемијско испитивање</vt:lpstr>
      <vt:lpstr>Биохемијско испитивање</vt:lpstr>
      <vt:lpstr>Врсте биолошког материјала</vt:lpstr>
      <vt:lpstr>Фазе клиничко-биохемијског испитивања</vt:lpstr>
      <vt:lpstr>Slide 6</vt:lpstr>
      <vt:lpstr>Врсте епрувета</vt:lpstr>
      <vt:lpstr>Врсте узорака крви</vt:lpstr>
      <vt:lpstr>Препоручени редослед узорковања крви</vt:lpstr>
      <vt:lpstr>Утицај физиолошких фактора на резултате биохемијских анализа</vt:lpstr>
      <vt:lpstr>Slide 11</vt:lpstr>
      <vt:lpstr>Slide 12</vt:lpstr>
      <vt:lpstr> УтиУтицај физиолошких фактора на резултате биохемијских анализа </vt:lpstr>
      <vt:lpstr> УтиУтицај физиолошких фактора на резултате биохемијских анализа </vt:lpstr>
      <vt:lpstr> УтиУтицај физиолошких фактора на резултате биохемијских анализа </vt:lpstr>
      <vt:lpstr> УтиУтицај физиолошких фактора на резултате биохемијских анализа </vt:lpstr>
      <vt:lpstr> УтиУтицај методолошких фактора на резултате биохемијских анализа </vt:lpstr>
      <vt:lpstr> УтиУтицај методолошких фактора на резултате биохемијских анализа </vt:lpstr>
      <vt:lpstr> УтиУтицај методолошких фактора на резултате биохемијских анализа </vt:lpstr>
      <vt:lpstr> Сакупљање узорака урина </vt:lpstr>
      <vt:lpstr> Сакупљање узорака урина </vt:lpstr>
      <vt:lpstr> Сакупљање узорака фецеса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Sasa Andjelkovic</dc:creator>
  <cp:lastModifiedBy>KC KG Lab</cp:lastModifiedBy>
  <cp:revision>11</cp:revision>
  <dcterms:created xsi:type="dcterms:W3CDTF">2019-07-09T13:46:59Z</dcterms:created>
  <dcterms:modified xsi:type="dcterms:W3CDTF">2020-10-01T08:18:39Z</dcterms:modified>
</cp:coreProperties>
</file>